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69"/>
  </p:notesMasterIdLst>
  <p:sldIdLst>
    <p:sldId id="256" r:id="rId2"/>
    <p:sldId id="262" r:id="rId3"/>
    <p:sldId id="342" r:id="rId4"/>
    <p:sldId id="343" r:id="rId5"/>
    <p:sldId id="273" r:id="rId6"/>
    <p:sldId id="274" r:id="rId7"/>
    <p:sldId id="275" r:id="rId8"/>
    <p:sldId id="263" r:id="rId9"/>
    <p:sldId id="264" r:id="rId10"/>
    <p:sldId id="265" r:id="rId11"/>
    <p:sldId id="266" r:id="rId12"/>
    <p:sldId id="267" r:id="rId13"/>
    <p:sldId id="268" r:id="rId14"/>
    <p:sldId id="269" r:id="rId15"/>
    <p:sldId id="270" r:id="rId16"/>
    <p:sldId id="271" r:id="rId17"/>
    <p:sldId id="272" r:id="rId18"/>
    <p:sldId id="276" r:id="rId19"/>
    <p:sldId id="277" r:id="rId20"/>
    <p:sldId id="279" r:id="rId21"/>
    <p:sldId id="280" r:id="rId22"/>
    <p:sldId id="284" r:id="rId23"/>
    <p:sldId id="285" r:id="rId24"/>
    <p:sldId id="286" r:id="rId25"/>
    <p:sldId id="287" r:id="rId26"/>
    <p:sldId id="288" r:id="rId27"/>
    <p:sldId id="290" r:id="rId28"/>
    <p:sldId id="291" r:id="rId29"/>
    <p:sldId id="292" r:id="rId30"/>
    <p:sldId id="293" r:id="rId31"/>
    <p:sldId id="339" r:id="rId32"/>
    <p:sldId id="294" r:id="rId33"/>
    <p:sldId id="295" r:id="rId34"/>
    <p:sldId id="298" r:id="rId35"/>
    <p:sldId id="300" r:id="rId36"/>
    <p:sldId id="301" r:id="rId37"/>
    <p:sldId id="302" r:id="rId38"/>
    <p:sldId id="303" r:id="rId39"/>
    <p:sldId id="304" r:id="rId40"/>
    <p:sldId id="340" r:id="rId41"/>
    <p:sldId id="305" r:id="rId42"/>
    <p:sldId id="306" r:id="rId43"/>
    <p:sldId id="307" r:id="rId44"/>
    <p:sldId id="311" r:id="rId45"/>
    <p:sldId id="312" r:id="rId46"/>
    <p:sldId id="313" r:id="rId47"/>
    <p:sldId id="314" r:id="rId48"/>
    <p:sldId id="316" r:id="rId49"/>
    <p:sldId id="341" r:id="rId50"/>
    <p:sldId id="317" r:id="rId51"/>
    <p:sldId id="318" r:id="rId52"/>
    <p:sldId id="319" r:id="rId53"/>
    <p:sldId id="320" r:id="rId54"/>
    <p:sldId id="322" r:id="rId55"/>
    <p:sldId id="323" r:id="rId56"/>
    <p:sldId id="324" r:id="rId57"/>
    <p:sldId id="325" r:id="rId58"/>
    <p:sldId id="326" r:id="rId59"/>
    <p:sldId id="327" r:id="rId60"/>
    <p:sldId id="328" r:id="rId61"/>
    <p:sldId id="329" r:id="rId62"/>
    <p:sldId id="331" r:id="rId63"/>
    <p:sldId id="332" r:id="rId64"/>
    <p:sldId id="337" r:id="rId65"/>
    <p:sldId id="338" r:id="rId66"/>
    <p:sldId id="335" r:id="rId67"/>
    <p:sldId id="336" r:id="rId68"/>
  </p:sldIdLst>
  <p:sldSz cx="10080625" cy="7200900"/>
  <p:notesSz cx="6858000" cy="9144000"/>
  <p:defaultTextStyle>
    <a:defPPr>
      <a:defRPr lang="zh-CN"/>
    </a:defPPr>
    <a:lvl1pPr marL="0" algn="l" defTabSz="987408" rtl="0" eaLnBrk="1" latinLnBrk="0" hangingPunct="1">
      <a:defRPr sz="1900" kern="1200">
        <a:solidFill>
          <a:schemeClr val="tx1"/>
        </a:solidFill>
        <a:latin typeface="+mn-lt"/>
        <a:ea typeface="+mn-ea"/>
        <a:cs typeface="+mn-cs"/>
      </a:defRPr>
    </a:lvl1pPr>
    <a:lvl2pPr marL="493704" algn="l" defTabSz="987408" rtl="0" eaLnBrk="1" latinLnBrk="0" hangingPunct="1">
      <a:defRPr sz="1900" kern="1200">
        <a:solidFill>
          <a:schemeClr val="tx1"/>
        </a:solidFill>
        <a:latin typeface="+mn-lt"/>
        <a:ea typeface="+mn-ea"/>
        <a:cs typeface="+mn-cs"/>
      </a:defRPr>
    </a:lvl2pPr>
    <a:lvl3pPr marL="987408" algn="l" defTabSz="987408" rtl="0" eaLnBrk="1" latinLnBrk="0" hangingPunct="1">
      <a:defRPr sz="1900" kern="1200">
        <a:solidFill>
          <a:schemeClr val="tx1"/>
        </a:solidFill>
        <a:latin typeface="+mn-lt"/>
        <a:ea typeface="+mn-ea"/>
        <a:cs typeface="+mn-cs"/>
      </a:defRPr>
    </a:lvl3pPr>
    <a:lvl4pPr marL="1481112" algn="l" defTabSz="987408" rtl="0" eaLnBrk="1" latinLnBrk="0" hangingPunct="1">
      <a:defRPr sz="1900" kern="1200">
        <a:solidFill>
          <a:schemeClr val="tx1"/>
        </a:solidFill>
        <a:latin typeface="+mn-lt"/>
        <a:ea typeface="+mn-ea"/>
        <a:cs typeface="+mn-cs"/>
      </a:defRPr>
    </a:lvl4pPr>
    <a:lvl5pPr marL="1974816" algn="l" defTabSz="987408" rtl="0" eaLnBrk="1" latinLnBrk="0" hangingPunct="1">
      <a:defRPr sz="1900" kern="1200">
        <a:solidFill>
          <a:schemeClr val="tx1"/>
        </a:solidFill>
        <a:latin typeface="+mn-lt"/>
        <a:ea typeface="+mn-ea"/>
        <a:cs typeface="+mn-cs"/>
      </a:defRPr>
    </a:lvl5pPr>
    <a:lvl6pPr marL="2468520" algn="l" defTabSz="987408" rtl="0" eaLnBrk="1" latinLnBrk="0" hangingPunct="1">
      <a:defRPr sz="1900" kern="1200">
        <a:solidFill>
          <a:schemeClr val="tx1"/>
        </a:solidFill>
        <a:latin typeface="+mn-lt"/>
        <a:ea typeface="+mn-ea"/>
        <a:cs typeface="+mn-cs"/>
      </a:defRPr>
    </a:lvl6pPr>
    <a:lvl7pPr marL="2962224" algn="l" defTabSz="987408" rtl="0" eaLnBrk="1" latinLnBrk="0" hangingPunct="1">
      <a:defRPr sz="1900" kern="1200">
        <a:solidFill>
          <a:schemeClr val="tx1"/>
        </a:solidFill>
        <a:latin typeface="+mn-lt"/>
        <a:ea typeface="+mn-ea"/>
        <a:cs typeface="+mn-cs"/>
      </a:defRPr>
    </a:lvl7pPr>
    <a:lvl8pPr marL="3455928" algn="l" defTabSz="987408" rtl="0" eaLnBrk="1" latinLnBrk="0" hangingPunct="1">
      <a:defRPr sz="1900" kern="1200">
        <a:solidFill>
          <a:schemeClr val="tx1"/>
        </a:solidFill>
        <a:latin typeface="+mn-lt"/>
        <a:ea typeface="+mn-ea"/>
        <a:cs typeface="+mn-cs"/>
      </a:defRPr>
    </a:lvl8pPr>
    <a:lvl9pPr marL="3949632" algn="l" defTabSz="987408"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7" autoAdjust="0"/>
    <p:restoredTop sz="86369" autoAdjust="0"/>
  </p:normalViewPr>
  <p:slideViewPr>
    <p:cSldViewPr>
      <p:cViewPr varScale="1">
        <p:scale>
          <a:sx n="93" d="100"/>
          <a:sy n="93" d="100"/>
        </p:scale>
        <p:origin x="-768" y="-102"/>
      </p:cViewPr>
      <p:guideLst>
        <p:guide orient="horz" pos="2268"/>
        <p:guide pos="3175"/>
      </p:guideLst>
    </p:cSldViewPr>
  </p:slideViewPr>
  <p:outlineViewPr>
    <p:cViewPr>
      <p:scale>
        <a:sx n="33" d="100"/>
        <a:sy n="33" d="100"/>
      </p:scale>
      <p:origin x="0" y="738"/>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46"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1"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FC3D2F-59C1-4E00-A518-743DC872BC3C}" type="datetimeFigureOut">
              <a:rPr lang="zh-CN" altLang="en-US" smtClean="0"/>
              <a:pPr/>
              <a:t>2020-06-10</a:t>
            </a:fld>
            <a:endParaRPr lang="zh-CN" altLang="en-US"/>
          </a:p>
        </p:txBody>
      </p:sp>
      <p:sp>
        <p:nvSpPr>
          <p:cNvPr id="4" name="幻灯片图像占位符 3"/>
          <p:cNvSpPr>
            <a:spLocks noGrp="1" noRot="1" noChangeAspect="1"/>
          </p:cNvSpPr>
          <p:nvPr>
            <p:ph type="sldImg" idx="2"/>
          </p:nvPr>
        </p:nvSpPr>
        <p:spPr>
          <a:xfrm>
            <a:off x="1030288" y="685800"/>
            <a:ext cx="47974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D58462-0677-4B94-9257-E5F5D278035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87408" rtl="0" eaLnBrk="1" latinLnBrk="0" hangingPunct="1">
      <a:defRPr sz="1300" kern="1200">
        <a:solidFill>
          <a:schemeClr val="tx1"/>
        </a:solidFill>
        <a:latin typeface="+mn-lt"/>
        <a:ea typeface="+mn-ea"/>
        <a:cs typeface="+mn-cs"/>
      </a:defRPr>
    </a:lvl1pPr>
    <a:lvl2pPr marL="493704" algn="l" defTabSz="987408" rtl="0" eaLnBrk="1" latinLnBrk="0" hangingPunct="1">
      <a:defRPr sz="1300" kern="1200">
        <a:solidFill>
          <a:schemeClr val="tx1"/>
        </a:solidFill>
        <a:latin typeface="+mn-lt"/>
        <a:ea typeface="+mn-ea"/>
        <a:cs typeface="+mn-cs"/>
      </a:defRPr>
    </a:lvl2pPr>
    <a:lvl3pPr marL="987408" algn="l" defTabSz="987408" rtl="0" eaLnBrk="1" latinLnBrk="0" hangingPunct="1">
      <a:defRPr sz="1300" kern="1200">
        <a:solidFill>
          <a:schemeClr val="tx1"/>
        </a:solidFill>
        <a:latin typeface="+mn-lt"/>
        <a:ea typeface="+mn-ea"/>
        <a:cs typeface="+mn-cs"/>
      </a:defRPr>
    </a:lvl3pPr>
    <a:lvl4pPr marL="1481112" algn="l" defTabSz="987408" rtl="0" eaLnBrk="1" latinLnBrk="0" hangingPunct="1">
      <a:defRPr sz="1300" kern="1200">
        <a:solidFill>
          <a:schemeClr val="tx1"/>
        </a:solidFill>
        <a:latin typeface="+mn-lt"/>
        <a:ea typeface="+mn-ea"/>
        <a:cs typeface="+mn-cs"/>
      </a:defRPr>
    </a:lvl4pPr>
    <a:lvl5pPr marL="1974816" algn="l" defTabSz="987408" rtl="0" eaLnBrk="1" latinLnBrk="0" hangingPunct="1">
      <a:defRPr sz="1300" kern="1200">
        <a:solidFill>
          <a:schemeClr val="tx1"/>
        </a:solidFill>
        <a:latin typeface="+mn-lt"/>
        <a:ea typeface="+mn-ea"/>
        <a:cs typeface="+mn-cs"/>
      </a:defRPr>
    </a:lvl5pPr>
    <a:lvl6pPr marL="2468520" algn="l" defTabSz="987408" rtl="0" eaLnBrk="1" latinLnBrk="0" hangingPunct="1">
      <a:defRPr sz="1300" kern="1200">
        <a:solidFill>
          <a:schemeClr val="tx1"/>
        </a:solidFill>
        <a:latin typeface="+mn-lt"/>
        <a:ea typeface="+mn-ea"/>
        <a:cs typeface="+mn-cs"/>
      </a:defRPr>
    </a:lvl6pPr>
    <a:lvl7pPr marL="2962224" algn="l" defTabSz="987408" rtl="0" eaLnBrk="1" latinLnBrk="0" hangingPunct="1">
      <a:defRPr sz="1300" kern="1200">
        <a:solidFill>
          <a:schemeClr val="tx1"/>
        </a:solidFill>
        <a:latin typeface="+mn-lt"/>
        <a:ea typeface="+mn-ea"/>
        <a:cs typeface="+mn-cs"/>
      </a:defRPr>
    </a:lvl7pPr>
    <a:lvl8pPr marL="3455928" algn="l" defTabSz="987408" rtl="0" eaLnBrk="1" latinLnBrk="0" hangingPunct="1">
      <a:defRPr sz="1300" kern="1200">
        <a:solidFill>
          <a:schemeClr val="tx1"/>
        </a:solidFill>
        <a:latin typeface="+mn-lt"/>
        <a:ea typeface="+mn-ea"/>
        <a:cs typeface="+mn-cs"/>
      </a:defRPr>
    </a:lvl8pPr>
    <a:lvl9pPr marL="3949632" algn="l" defTabSz="987408"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30288" y="685800"/>
            <a:ext cx="47974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称重商品增加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称重产品传输电子秤</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电子秤增加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下传商品到电子秤</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电子秤商品下传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商品期初库存输入</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批发客户增加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批发客户档案增加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通用信息</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标签打印</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基本资料商品管理</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采购进货</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采购进货步骤</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采购进货（供应商账款注意事项）</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采购退货</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采购退货</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采购报表</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采购报表明细</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供应商账款</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29</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供应商结算步骤</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30</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批发销售</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供应商新增</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批发销售</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33</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 客户账款以及客户结算</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34</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零售管理</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35</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促销管理</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36</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报表查询</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37</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会员管理</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38</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会员设置</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39</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会员类别增加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41</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会员档案增加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42</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会员充值</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43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供应商新增</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6</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仓库管理</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44</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商品报损</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45</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仓库盘点</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46</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盘点录入</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47</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库存查询</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48</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门店调货</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50</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直调出库</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51</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门店收货</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52</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系统设置</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53</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员工组增加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供应商新增</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7</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员工新增</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55</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权限分配</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56</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后台管理结文</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57</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前台收银</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58</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收银基本操作</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59</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单品折扣改价等操作</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60</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收银退货</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61</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会员储值卡消费</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62</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积分付款</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63</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收银员交班对账</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64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30288" y="685800"/>
            <a:ext cx="4797425" cy="3429000"/>
          </a:xfrm>
        </p:spPr>
      </p:sp>
      <p:sp>
        <p:nvSpPr>
          <p:cNvPr id="3" name="备注占位符 2"/>
          <p:cNvSpPr>
            <a:spLocks noGrp="1"/>
          </p:cNvSpPr>
          <p:nvPr>
            <p:ph type="body" idx="1"/>
          </p:nvPr>
        </p:nvSpPr>
        <p:spPr/>
        <p:txBody>
          <a:bodyPr>
            <a:normAutofit/>
          </a:bodyPr>
          <a:lstStyle/>
          <a:p>
            <a:pPr algn="ctr"/>
            <a:r>
              <a:rPr lang="zh-CN" altLang="en-US" sz="5400" b="1" dirty="0" smtClean="0">
                <a:solidFill>
                  <a:srgbClr val="C00000"/>
                </a:solidFill>
              </a:rPr>
              <a:t>商品类别增加</a:t>
            </a:r>
            <a:endParaRPr lang="zh-CN" altLang="en-US" sz="5400" b="1" dirty="0">
              <a:solidFill>
                <a:srgbClr val="C00000"/>
              </a:solidFill>
            </a:endParaRPr>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8</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收银参数设置</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65</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30288" y="685800"/>
            <a:ext cx="47974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66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商品类别增加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sz="1400" b="1" dirty="0" smtClean="0"/>
              <a:t>新增商品</a:t>
            </a:r>
            <a:endParaRPr lang="zh-CN" altLang="en-US" sz="1400"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ctr"/>
            <a:r>
              <a:rPr lang="zh-CN" altLang="en-US" b="1" dirty="0" smtClean="0"/>
              <a:t>普通商品增加</a:t>
            </a:r>
            <a:endParaRPr lang="zh-CN" altLang="en-US" b="1" dirty="0"/>
          </a:p>
        </p:txBody>
      </p:sp>
      <p:sp>
        <p:nvSpPr>
          <p:cNvPr id="4" name="灯片编号占位符 3"/>
          <p:cNvSpPr>
            <a:spLocks noGrp="1"/>
          </p:cNvSpPr>
          <p:nvPr>
            <p:ph type="sldNum" sz="quarter" idx="10"/>
          </p:nvPr>
        </p:nvSpPr>
        <p:spPr/>
        <p:txBody>
          <a:bodyPr/>
          <a:lstStyle/>
          <a:p>
            <a:fld id="{FDD58462-0677-4B94-9257-E5F5D278035A}"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756047" y="1231816"/>
            <a:ext cx="8568531" cy="1543526"/>
          </a:xfrm>
        </p:spPr>
        <p:txBody>
          <a:bodyPr anchor="b"/>
          <a:lstStyle>
            <a:lvl1pPr algn="l">
              <a:defRPr sz="52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758159" y="2775341"/>
            <a:ext cx="7353615" cy="1840230"/>
          </a:xfrm>
        </p:spPr>
        <p:txBody>
          <a:bodyPr/>
          <a:lstStyle>
            <a:lvl1pPr marL="0" indent="0" algn="l">
              <a:buNone/>
              <a:defRPr sz="3000">
                <a:solidFill>
                  <a:schemeClr val="tx1">
                    <a:tint val="75000"/>
                  </a:schemeClr>
                </a:solidFill>
              </a:defRPr>
            </a:lvl1pPr>
            <a:lvl2pPr marL="493730" indent="0" algn="ctr">
              <a:buNone/>
              <a:defRPr>
                <a:solidFill>
                  <a:schemeClr val="tx1">
                    <a:tint val="75000"/>
                  </a:schemeClr>
                </a:solidFill>
              </a:defRPr>
            </a:lvl2pPr>
            <a:lvl3pPr marL="987461" indent="0" algn="ctr">
              <a:buNone/>
              <a:defRPr>
                <a:solidFill>
                  <a:schemeClr val="tx1">
                    <a:tint val="75000"/>
                  </a:schemeClr>
                </a:solidFill>
              </a:defRPr>
            </a:lvl3pPr>
            <a:lvl4pPr marL="1481191" indent="0" algn="ctr">
              <a:buNone/>
              <a:defRPr>
                <a:solidFill>
                  <a:schemeClr val="tx1">
                    <a:tint val="75000"/>
                  </a:schemeClr>
                </a:solidFill>
              </a:defRPr>
            </a:lvl4pPr>
            <a:lvl5pPr marL="1974921" indent="0" algn="ctr">
              <a:buNone/>
              <a:defRPr>
                <a:solidFill>
                  <a:schemeClr val="tx1">
                    <a:tint val="75000"/>
                  </a:schemeClr>
                </a:solidFill>
              </a:defRPr>
            </a:lvl5pPr>
            <a:lvl6pPr marL="2468651" indent="0" algn="ctr">
              <a:buNone/>
              <a:defRPr>
                <a:solidFill>
                  <a:schemeClr val="tx1">
                    <a:tint val="75000"/>
                  </a:schemeClr>
                </a:solidFill>
              </a:defRPr>
            </a:lvl6pPr>
            <a:lvl7pPr marL="2962382" indent="0" algn="ctr">
              <a:buNone/>
              <a:defRPr>
                <a:solidFill>
                  <a:schemeClr val="tx1">
                    <a:tint val="75000"/>
                  </a:schemeClr>
                </a:solidFill>
              </a:defRPr>
            </a:lvl7pPr>
            <a:lvl8pPr marL="3456112" indent="0" algn="ctr">
              <a:buNone/>
              <a:defRPr>
                <a:solidFill>
                  <a:schemeClr val="tx1">
                    <a:tint val="75000"/>
                  </a:schemeClr>
                </a:solidFill>
              </a:defRPr>
            </a:lvl8pPr>
            <a:lvl9pPr marL="3949842"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875508" y="288372"/>
            <a:ext cx="1701086" cy="614410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504031" y="288372"/>
            <a:ext cx="7292721" cy="6144101"/>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56047" y="3070390"/>
            <a:ext cx="8568531" cy="1430179"/>
          </a:xfrm>
        </p:spPr>
        <p:txBody>
          <a:bodyPr anchor="t"/>
          <a:lstStyle>
            <a:lvl1pPr algn="l">
              <a:defRPr sz="48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56047" y="1500185"/>
            <a:ext cx="8568531" cy="1575196"/>
          </a:xfrm>
        </p:spPr>
        <p:txBody>
          <a:bodyPr anchor="b"/>
          <a:lstStyle>
            <a:lvl1pPr marL="0" indent="0">
              <a:buNone/>
              <a:defRPr sz="2200">
                <a:solidFill>
                  <a:schemeClr val="tx1">
                    <a:tint val="75000"/>
                  </a:schemeClr>
                </a:solidFill>
              </a:defRPr>
            </a:lvl1pPr>
            <a:lvl2pPr marL="493730" indent="0">
              <a:buNone/>
              <a:defRPr sz="1900">
                <a:solidFill>
                  <a:schemeClr val="tx1">
                    <a:tint val="75000"/>
                  </a:schemeClr>
                </a:solidFill>
              </a:defRPr>
            </a:lvl2pPr>
            <a:lvl3pPr marL="987461" indent="0">
              <a:buNone/>
              <a:defRPr sz="1700">
                <a:solidFill>
                  <a:schemeClr val="tx1">
                    <a:tint val="75000"/>
                  </a:schemeClr>
                </a:solidFill>
              </a:defRPr>
            </a:lvl3pPr>
            <a:lvl4pPr marL="1481191" indent="0">
              <a:buNone/>
              <a:defRPr sz="1500">
                <a:solidFill>
                  <a:schemeClr val="tx1">
                    <a:tint val="75000"/>
                  </a:schemeClr>
                </a:solidFill>
              </a:defRPr>
            </a:lvl4pPr>
            <a:lvl5pPr marL="1974921" indent="0">
              <a:buNone/>
              <a:defRPr sz="1500">
                <a:solidFill>
                  <a:schemeClr val="tx1">
                    <a:tint val="75000"/>
                  </a:schemeClr>
                </a:solidFill>
              </a:defRPr>
            </a:lvl5pPr>
            <a:lvl6pPr marL="2468651" indent="0">
              <a:buNone/>
              <a:defRPr sz="1500">
                <a:solidFill>
                  <a:schemeClr val="tx1">
                    <a:tint val="75000"/>
                  </a:schemeClr>
                </a:solidFill>
              </a:defRPr>
            </a:lvl6pPr>
            <a:lvl7pPr marL="2962382" indent="0">
              <a:buNone/>
              <a:defRPr sz="1500">
                <a:solidFill>
                  <a:schemeClr val="tx1">
                    <a:tint val="75000"/>
                  </a:schemeClr>
                </a:solidFill>
              </a:defRPr>
            </a:lvl7pPr>
            <a:lvl8pPr marL="3456112" indent="0">
              <a:buNone/>
              <a:defRPr sz="1500">
                <a:solidFill>
                  <a:schemeClr val="tx1">
                    <a:tint val="75000"/>
                  </a:schemeClr>
                </a:solidFill>
              </a:defRPr>
            </a:lvl8pPr>
            <a:lvl9pPr marL="3949842" indent="0">
              <a:buNone/>
              <a:defRPr sz="15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504031" y="1680211"/>
            <a:ext cx="4452276" cy="4752261"/>
          </a:xfrm>
        </p:spPr>
        <p:txBody>
          <a:bodyPr/>
          <a:lstStyle>
            <a:lvl1pPr>
              <a:defRPr sz="3000"/>
            </a:lvl1pPr>
            <a:lvl2pPr>
              <a:defRPr sz="2600"/>
            </a:lvl2pPr>
            <a:lvl3pPr>
              <a:defRPr sz="2200"/>
            </a:lvl3pPr>
            <a:lvl4pPr>
              <a:defRPr sz="1900"/>
            </a:lvl4pPr>
            <a:lvl5pPr>
              <a:defRPr sz="1900"/>
            </a:lvl5pPr>
            <a:lvl6pPr>
              <a:defRPr sz="1900"/>
            </a:lvl6pPr>
            <a:lvl7pPr>
              <a:defRPr sz="1900"/>
            </a:lvl7pPr>
            <a:lvl8pPr>
              <a:defRPr sz="1900"/>
            </a:lvl8pPr>
            <a:lvl9pPr>
              <a:defRPr sz="1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124318" y="1680211"/>
            <a:ext cx="4452276" cy="4752261"/>
          </a:xfrm>
        </p:spPr>
        <p:txBody>
          <a:bodyPr/>
          <a:lstStyle>
            <a:lvl1pPr>
              <a:defRPr sz="3000"/>
            </a:lvl1pPr>
            <a:lvl2pPr>
              <a:defRPr sz="2600"/>
            </a:lvl2pPr>
            <a:lvl3pPr>
              <a:defRPr sz="2200"/>
            </a:lvl3pPr>
            <a:lvl4pPr>
              <a:defRPr sz="1900"/>
            </a:lvl4pPr>
            <a:lvl5pPr>
              <a:defRPr sz="1900"/>
            </a:lvl5pPr>
            <a:lvl6pPr>
              <a:defRPr sz="1900"/>
            </a:lvl6pPr>
            <a:lvl7pPr>
              <a:defRPr sz="1900"/>
            </a:lvl7pPr>
            <a:lvl8pPr>
              <a:defRPr sz="1900"/>
            </a:lvl8pPr>
            <a:lvl9pPr>
              <a:defRPr sz="1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04031" y="1611869"/>
            <a:ext cx="4454027" cy="671750"/>
          </a:xfrm>
        </p:spPr>
        <p:txBody>
          <a:bodyPr anchor="b"/>
          <a:lstStyle>
            <a:lvl1pPr marL="0" indent="0">
              <a:buNone/>
              <a:defRPr sz="2600" b="1"/>
            </a:lvl1pPr>
            <a:lvl2pPr marL="493730" indent="0">
              <a:buNone/>
              <a:defRPr sz="2200" b="1"/>
            </a:lvl2pPr>
            <a:lvl3pPr marL="987461" indent="0">
              <a:buNone/>
              <a:defRPr sz="1900" b="1"/>
            </a:lvl3pPr>
            <a:lvl4pPr marL="1481191" indent="0">
              <a:buNone/>
              <a:defRPr sz="1700" b="1"/>
            </a:lvl4pPr>
            <a:lvl5pPr marL="1974921" indent="0">
              <a:buNone/>
              <a:defRPr sz="1700" b="1"/>
            </a:lvl5pPr>
            <a:lvl6pPr marL="2468651" indent="0">
              <a:buNone/>
              <a:defRPr sz="1700" b="1"/>
            </a:lvl6pPr>
            <a:lvl7pPr marL="2962382" indent="0">
              <a:buNone/>
              <a:defRPr sz="1700" b="1"/>
            </a:lvl7pPr>
            <a:lvl8pPr marL="3456112" indent="0">
              <a:buNone/>
              <a:defRPr sz="1700" b="1"/>
            </a:lvl8pPr>
            <a:lvl9pPr marL="3949842" indent="0">
              <a:buNone/>
              <a:defRPr sz="17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504031" y="2283619"/>
            <a:ext cx="4454027" cy="4148852"/>
          </a:xfrm>
        </p:spPr>
        <p:txBody>
          <a:bodyPr/>
          <a:lstStyle>
            <a:lvl1pPr>
              <a:defRPr sz="26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5120818" y="1611869"/>
            <a:ext cx="4455776" cy="671750"/>
          </a:xfrm>
        </p:spPr>
        <p:txBody>
          <a:bodyPr anchor="b"/>
          <a:lstStyle>
            <a:lvl1pPr marL="0" indent="0">
              <a:buNone/>
              <a:defRPr sz="2600" b="1"/>
            </a:lvl1pPr>
            <a:lvl2pPr marL="493730" indent="0">
              <a:buNone/>
              <a:defRPr sz="2200" b="1"/>
            </a:lvl2pPr>
            <a:lvl3pPr marL="987461" indent="0">
              <a:buNone/>
              <a:defRPr sz="1900" b="1"/>
            </a:lvl3pPr>
            <a:lvl4pPr marL="1481191" indent="0">
              <a:buNone/>
              <a:defRPr sz="1700" b="1"/>
            </a:lvl4pPr>
            <a:lvl5pPr marL="1974921" indent="0">
              <a:buNone/>
              <a:defRPr sz="1700" b="1"/>
            </a:lvl5pPr>
            <a:lvl6pPr marL="2468651" indent="0">
              <a:buNone/>
              <a:defRPr sz="1700" b="1"/>
            </a:lvl6pPr>
            <a:lvl7pPr marL="2962382" indent="0">
              <a:buNone/>
              <a:defRPr sz="1700" b="1"/>
            </a:lvl7pPr>
            <a:lvl8pPr marL="3456112" indent="0">
              <a:buNone/>
              <a:defRPr sz="1700" b="1"/>
            </a:lvl8pPr>
            <a:lvl9pPr marL="3949842" indent="0">
              <a:buNone/>
              <a:defRPr sz="17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5120818" y="2283619"/>
            <a:ext cx="4455776" cy="4148852"/>
          </a:xfrm>
        </p:spPr>
        <p:txBody>
          <a:bodyPr/>
          <a:lstStyle>
            <a:lvl1pPr>
              <a:defRPr sz="26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507539" y="1125123"/>
            <a:ext cx="5635349" cy="5302248"/>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6260795" y="1125124"/>
            <a:ext cx="3316456" cy="3600476"/>
          </a:xfrm>
        </p:spPr>
        <p:txBody>
          <a:bodyPr/>
          <a:lstStyle>
            <a:lvl1pPr marL="0" indent="0">
              <a:buNone/>
              <a:defRPr sz="1500"/>
            </a:lvl1pPr>
            <a:lvl2pPr marL="493730" indent="0">
              <a:buNone/>
              <a:defRPr sz="1300"/>
            </a:lvl2pPr>
            <a:lvl3pPr marL="987461" indent="0">
              <a:buNone/>
              <a:defRPr sz="1100"/>
            </a:lvl3pPr>
            <a:lvl4pPr marL="1481191" indent="0">
              <a:buNone/>
              <a:defRPr sz="1000"/>
            </a:lvl4pPr>
            <a:lvl5pPr marL="1974921" indent="0">
              <a:buNone/>
              <a:defRPr sz="1000"/>
            </a:lvl5pPr>
            <a:lvl6pPr marL="2468651" indent="0">
              <a:buNone/>
              <a:defRPr sz="1000"/>
            </a:lvl6pPr>
            <a:lvl7pPr marL="2962382" indent="0">
              <a:buNone/>
              <a:defRPr sz="1000"/>
            </a:lvl7pPr>
            <a:lvl8pPr marL="3456112" indent="0">
              <a:buNone/>
              <a:defRPr sz="1000"/>
            </a:lvl8pPr>
            <a:lvl9pPr marL="3949842" indent="0">
              <a:buNone/>
              <a:defRPr sz="1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504037" y="300015"/>
            <a:ext cx="9074098" cy="731457"/>
          </a:xfrm>
        </p:spPr>
        <p:txBody>
          <a:bodyPr anchor="ctr"/>
          <a:lstStyle>
            <a:lvl1pPr algn="ctr">
              <a:defRPr sz="39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820573" y="675064"/>
            <a:ext cx="866310" cy="4800634"/>
          </a:xfrm>
        </p:spPr>
        <p:txBody>
          <a:bodyPr vert="eaVert" anchor="ctr"/>
          <a:lstStyle>
            <a:lvl1pPr algn="l">
              <a:defRPr sz="26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88291" y="568407"/>
            <a:ext cx="7072196" cy="5732399"/>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500"/>
            </a:lvl1pPr>
            <a:lvl2pPr marL="493730" indent="0">
              <a:buNone/>
              <a:defRPr sz="3000"/>
            </a:lvl2pPr>
            <a:lvl3pPr marL="987461" indent="0">
              <a:buNone/>
              <a:defRPr sz="2600"/>
            </a:lvl3pPr>
            <a:lvl4pPr marL="1481191" indent="0">
              <a:buNone/>
              <a:defRPr sz="2200"/>
            </a:lvl4pPr>
            <a:lvl5pPr marL="1974921" indent="0">
              <a:buNone/>
              <a:defRPr sz="2200"/>
            </a:lvl5pPr>
            <a:lvl6pPr marL="2468651" indent="0">
              <a:buNone/>
              <a:defRPr sz="2200"/>
            </a:lvl6pPr>
            <a:lvl7pPr marL="2962382" indent="0">
              <a:buNone/>
              <a:defRPr sz="2200"/>
            </a:lvl7pPr>
            <a:lvl8pPr marL="3456112" indent="0">
              <a:buNone/>
              <a:defRPr sz="2200"/>
            </a:lvl8pPr>
            <a:lvl9pPr marL="3949842" indent="0">
              <a:buNone/>
              <a:defRPr sz="22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796753" y="1050113"/>
            <a:ext cx="1008027" cy="4425584"/>
          </a:xfrm>
        </p:spPr>
        <p:txBody>
          <a:bodyPr vert="eaVert" anchor="ctr"/>
          <a:lstStyle>
            <a:lvl1pPr marL="0" indent="0" algn="ctr">
              <a:buNone/>
              <a:defRPr sz="1500"/>
            </a:lvl1pPr>
            <a:lvl2pPr marL="493730" indent="0" algn="ctr">
              <a:buNone/>
              <a:defRPr sz="1300"/>
            </a:lvl2pPr>
            <a:lvl3pPr marL="987461" indent="0" algn="ctr">
              <a:buNone/>
              <a:defRPr sz="1100"/>
            </a:lvl3pPr>
            <a:lvl4pPr marL="1481191" indent="0" algn="ctr">
              <a:buNone/>
              <a:defRPr sz="1000"/>
            </a:lvl4pPr>
            <a:lvl5pPr marL="1974921" indent="0" algn="ctr">
              <a:buNone/>
              <a:defRPr sz="1000"/>
            </a:lvl5pPr>
            <a:lvl6pPr marL="2468651" indent="0">
              <a:buNone/>
              <a:defRPr sz="1000"/>
            </a:lvl6pPr>
            <a:lvl7pPr marL="2962382" indent="0">
              <a:buNone/>
              <a:defRPr sz="1000"/>
            </a:lvl7pPr>
            <a:lvl8pPr marL="3456112" indent="0">
              <a:buNone/>
              <a:defRPr sz="1000"/>
            </a:lvl8pPr>
            <a:lvl9pPr marL="3949842" indent="0">
              <a:buNone/>
              <a:defRPr sz="1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cstate="print">
            <a:duotone>
              <a:schemeClr val="accent1"/>
              <a:srgbClr val="FFFFFF"/>
            </a:duotone>
            <a:lum bright="12000" contrast="40000"/>
          </a:blip>
          <a:stretch>
            <a:fillRect/>
          </a:stretch>
        </p:blipFill>
        <p:spPr>
          <a:xfrm>
            <a:off x="7350797" y="5160901"/>
            <a:ext cx="2729829" cy="2040000"/>
          </a:xfrm>
          <a:prstGeom prst="rect">
            <a:avLst/>
          </a:prstGeom>
          <a:noFill/>
          <a:ln>
            <a:noFill/>
          </a:ln>
        </p:spPr>
      </p:pic>
      <p:sp>
        <p:nvSpPr>
          <p:cNvPr id="10" name="矩形 9"/>
          <p:cNvSpPr/>
          <p:nvPr/>
        </p:nvSpPr>
        <p:spPr>
          <a:xfrm>
            <a:off x="0" y="0"/>
            <a:ext cx="10080625" cy="75010"/>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lIns="98746" tIns="49373" rIns="98746" bIns="49373" rtlCol="0" anchor="ctr"/>
          <a:lstStyle/>
          <a:p>
            <a:pPr algn="ctr" eaLnBrk="1" latinLnBrk="0" hangingPunct="1"/>
            <a:endParaRPr kumimoji="0" lang="zh-CN" altLang="en-US"/>
          </a:p>
        </p:txBody>
      </p:sp>
      <p:sp>
        <p:nvSpPr>
          <p:cNvPr id="11" name="矩形 10"/>
          <p:cNvSpPr/>
          <p:nvPr/>
        </p:nvSpPr>
        <p:spPr>
          <a:xfrm>
            <a:off x="0" y="42999"/>
            <a:ext cx="5040313" cy="75010"/>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lIns="98746" tIns="49373" rIns="98746" bIns="49373" rtlCol="0" anchor="ctr"/>
          <a:lstStyle/>
          <a:p>
            <a:pPr algn="ctr" eaLnBrk="1" latinLnBrk="0" hangingPunct="1"/>
            <a:endParaRPr kumimoji="0" lang="zh-CN" altLang="en-US"/>
          </a:p>
        </p:txBody>
      </p:sp>
      <p:pic>
        <p:nvPicPr>
          <p:cNvPr id="9" name="图片 8"/>
          <p:cNvPicPr>
            <a:picLocks noChangeAspect="1"/>
          </p:cNvPicPr>
          <p:nvPr/>
        </p:nvPicPr>
        <p:blipFill>
          <a:blip r:embed="rId14" cstate="print">
            <a:duotone>
              <a:schemeClr val="accent1"/>
              <a:srgbClr val="FFFFFF"/>
            </a:duotone>
            <a:lum bright="35000" contrast="40000"/>
          </a:blip>
          <a:stretch>
            <a:fillRect/>
          </a:stretch>
        </p:blipFill>
        <p:spPr>
          <a:xfrm>
            <a:off x="0" y="6741468"/>
            <a:ext cx="10080625" cy="459433"/>
          </a:xfrm>
          <a:prstGeom prst="rect">
            <a:avLst/>
          </a:prstGeom>
          <a:noFill/>
          <a:ln>
            <a:noFill/>
          </a:ln>
          <a:effectLst/>
        </p:spPr>
      </p:pic>
      <p:sp>
        <p:nvSpPr>
          <p:cNvPr id="2" name="标题占位符 1"/>
          <p:cNvSpPr>
            <a:spLocks noGrp="1"/>
          </p:cNvSpPr>
          <p:nvPr>
            <p:ph type="title"/>
          </p:nvPr>
        </p:nvSpPr>
        <p:spPr>
          <a:xfrm>
            <a:off x="504031" y="288370"/>
            <a:ext cx="9072563" cy="1200150"/>
          </a:xfrm>
          <a:prstGeom prst="rect">
            <a:avLst/>
          </a:prstGeom>
        </p:spPr>
        <p:txBody>
          <a:bodyPr vert="horz" lIns="98746" tIns="49373" rIns="98746" bIns="49373"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04031" y="1680211"/>
            <a:ext cx="9072563" cy="4752261"/>
          </a:xfrm>
          <a:prstGeom prst="rect">
            <a:avLst/>
          </a:prstGeom>
        </p:spPr>
        <p:txBody>
          <a:bodyPr vert="horz" lIns="98746" tIns="49373" rIns="98746" bIns="49373"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504031" y="6674168"/>
            <a:ext cx="2352146" cy="383381"/>
          </a:xfrm>
          <a:prstGeom prst="rect">
            <a:avLst/>
          </a:prstGeom>
        </p:spPr>
        <p:txBody>
          <a:bodyPr vert="horz" lIns="98746" tIns="49373" rIns="98746" bIns="49373" rtlCol="0" anchor="ctr"/>
          <a:lstStyle>
            <a:lvl1pPr algn="l" eaLnBrk="1" latinLnBrk="0" hangingPunct="1">
              <a:defRPr kumimoji="0" sz="1300">
                <a:solidFill>
                  <a:schemeClr val="tx1">
                    <a:tint val="75000"/>
                  </a:schemeClr>
                </a:solidFill>
              </a:defRPr>
            </a:lvl1pPr>
          </a:lstStyle>
          <a:p>
            <a:fld id="{530820CF-B880-4189-942D-D702A7CBA730}" type="datetimeFigureOut">
              <a:rPr lang="zh-CN" altLang="en-US" smtClean="0"/>
              <a:pPr/>
              <a:t>2020-06-10</a:t>
            </a:fld>
            <a:endParaRPr lang="zh-CN" altLang="en-US"/>
          </a:p>
        </p:txBody>
      </p:sp>
      <p:sp>
        <p:nvSpPr>
          <p:cNvPr id="5" name="页脚占位符 4"/>
          <p:cNvSpPr>
            <a:spLocks noGrp="1"/>
          </p:cNvSpPr>
          <p:nvPr>
            <p:ph type="ftr" sz="quarter" idx="3"/>
          </p:nvPr>
        </p:nvSpPr>
        <p:spPr>
          <a:xfrm>
            <a:off x="3444214" y="6674168"/>
            <a:ext cx="3192198" cy="383381"/>
          </a:xfrm>
          <a:prstGeom prst="rect">
            <a:avLst/>
          </a:prstGeom>
        </p:spPr>
        <p:txBody>
          <a:bodyPr vert="horz" lIns="98746" tIns="49373" rIns="98746" bIns="49373" rtlCol="0" anchor="ctr"/>
          <a:lstStyle>
            <a:lvl1pPr algn="ctr" eaLnBrk="1" latinLnBrk="0" hangingPunct="1">
              <a:defRPr kumimoji="0" sz="13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224448" y="6674168"/>
            <a:ext cx="2352146" cy="383381"/>
          </a:xfrm>
          <a:prstGeom prst="rect">
            <a:avLst/>
          </a:prstGeom>
        </p:spPr>
        <p:txBody>
          <a:bodyPr vert="horz" lIns="98746" tIns="49373" rIns="98746" bIns="49373" rtlCol="0" anchor="ctr"/>
          <a:lstStyle>
            <a:lvl1pPr algn="r" eaLnBrk="1" latinLnBrk="0" hangingPunct="1">
              <a:defRPr kumimoji="0" sz="13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48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70298" indent="-370298" algn="l" rtl="0" eaLnBrk="1" latinLnBrk="0" hangingPunct="1">
        <a:spcBef>
          <a:spcPct val="20000"/>
        </a:spcBef>
        <a:buClr>
          <a:schemeClr val="accent1"/>
        </a:buClr>
        <a:buSzPct val="50000"/>
        <a:buFont typeface="Wingdings 2"/>
        <a:buChar char=""/>
        <a:defRPr kumimoji="0" sz="3500" kern="1200">
          <a:solidFill>
            <a:schemeClr val="tx1"/>
          </a:solidFill>
          <a:latin typeface="+mn-lt"/>
          <a:ea typeface="+mn-ea"/>
          <a:cs typeface="+mn-cs"/>
        </a:defRPr>
      </a:lvl1pPr>
      <a:lvl2pPr marL="802312" indent="-308581" algn="l" rtl="0" eaLnBrk="1" latinLnBrk="0" hangingPunct="1">
        <a:spcBef>
          <a:spcPct val="20000"/>
        </a:spcBef>
        <a:buClr>
          <a:schemeClr val="accent2"/>
        </a:buClr>
        <a:buSzPct val="50000"/>
        <a:buFont typeface="Wingdings 2"/>
        <a:buChar char="³"/>
        <a:defRPr kumimoji="0" sz="3000" kern="1200">
          <a:solidFill>
            <a:schemeClr val="tx1"/>
          </a:solidFill>
          <a:latin typeface="+mn-lt"/>
          <a:ea typeface="+mn-ea"/>
          <a:cs typeface="+mn-cs"/>
        </a:defRPr>
      </a:lvl2pPr>
      <a:lvl3pPr marL="1234326" indent="-246865" algn="l" rtl="0" eaLnBrk="1" latinLnBrk="0" hangingPunct="1">
        <a:spcBef>
          <a:spcPct val="20000"/>
        </a:spcBef>
        <a:buClr>
          <a:schemeClr val="accent3"/>
        </a:buClr>
        <a:buSzPct val="60000"/>
        <a:buFont typeface="Wingdings 2"/>
        <a:buChar char="®"/>
        <a:defRPr kumimoji="0" sz="2600" kern="1200">
          <a:solidFill>
            <a:schemeClr val="tx1"/>
          </a:solidFill>
          <a:latin typeface="+mn-lt"/>
          <a:ea typeface="+mn-ea"/>
          <a:cs typeface="+mn-cs"/>
        </a:defRPr>
      </a:lvl3pPr>
      <a:lvl4pPr marL="1728056" indent="-246865" algn="l" rtl="0" eaLnBrk="1" latinLnBrk="0" hangingPunct="1">
        <a:spcBef>
          <a:spcPct val="20000"/>
        </a:spcBef>
        <a:buClr>
          <a:schemeClr val="accent5"/>
        </a:buClr>
        <a:buSzPct val="45000"/>
        <a:buFont typeface="Wingdings 2"/>
        <a:buChar char="¯"/>
        <a:defRPr kumimoji="0" sz="2200" kern="1200">
          <a:solidFill>
            <a:schemeClr val="tx1"/>
          </a:solidFill>
          <a:latin typeface="+mn-lt"/>
          <a:ea typeface="+mn-ea"/>
          <a:cs typeface="+mn-cs"/>
        </a:defRPr>
      </a:lvl4pPr>
      <a:lvl5pPr marL="2221786" indent="-246865" algn="l" rtl="0" eaLnBrk="1" latinLnBrk="0" hangingPunct="1">
        <a:spcBef>
          <a:spcPct val="20000"/>
        </a:spcBef>
        <a:buClr>
          <a:schemeClr val="accent6"/>
        </a:buClr>
        <a:buFont typeface="Wingdings 2"/>
        <a:buChar char=""/>
        <a:defRPr kumimoji="0" sz="2200" kern="1200">
          <a:solidFill>
            <a:schemeClr val="tx1"/>
          </a:solidFill>
          <a:latin typeface="+mn-lt"/>
          <a:ea typeface="+mn-ea"/>
          <a:cs typeface="+mn-cs"/>
        </a:defRPr>
      </a:lvl5pPr>
      <a:lvl6pPr marL="2715517" indent="-246865" algn="l" rtl="0" eaLnBrk="1" latinLnBrk="0" hangingPunct="1">
        <a:spcBef>
          <a:spcPct val="20000"/>
        </a:spcBef>
        <a:buFont typeface="Arial"/>
        <a:buChar char="•"/>
        <a:defRPr kumimoji="0" sz="2200" kern="1200">
          <a:solidFill>
            <a:schemeClr val="tx1"/>
          </a:solidFill>
          <a:latin typeface="+mn-lt"/>
          <a:ea typeface="+mn-ea"/>
          <a:cs typeface="+mn-cs"/>
        </a:defRPr>
      </a:lvl6pPr>
      <a:lvl7pPr marL="3209247" indent="-246865" algn="l" rtl="0" eaLnBrk="1" latinLnBrk="0" hangingPunct="1">
        <a:spcBef>
          <a:spcPct val="20000"/>
        </a:spcBef>
        <a:buFont typeface="Arial"/>
        <a:buChar char="•"/>
        <a:defRPr kumimoji="0" sz="2200" kern="1200">
          <a:solidFill>
            <a:schemeClr val="tx1"/>
          </a:solidFill>
          <a:latin typeface="+mn-lt"/>
          <a:ea typeface="+mn-ea"/>
          <a:cs typeface="+mn-cs"/>
        </a:defRPr>
      </a:lvl7pPr>
      <a:lvl8pPr marL="3702977" indent="-246865" algn="l" rtl="0" eaLnBrk="1" latinLnBrk="0" hangingPunct="1">
        <a:spcBef>
          <a:spcPct val="20000"/>
        </a:spcBef>
        <a:buFont typeface="Arial"/>
        <a:buChar char="•"/>
        <a:defRPr kumimoji="0" sz="2200" kern="1200">
          <a:solidFill>
            <a:schemeClr val="tx1"/>
          </a:solidFill>
          <a:latin typeface="+mn-lt"/>
          <a:ea typeface="+mn-ea"/>
          <a:cs typeface="+mn-cs"/>
        </a:defRPr>
      </a:lvl8pPr>
      <a:lvl9pPr marL="4196707" indent="-246865" algn="l" rtl="0" eaLnBrk="1" latinLnBrk="0" hangingPunct="1">
        <a:spcBef>
          <a:spcPct val="20000"/>
        </a:spcBef>
        <a:buFont typeface="Arial"/>
        <a:buChar char="•"/>
        <a:defRPr kumimoji="0" sz="22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93730" algn="l" rtl="0" eaLnBrk="1" latinLnBrk="0" hangingPunct="1">
        <a:defRPr kumimoji="0" kern="1200">
          <a:solidFill>
            <a:schemeClr val="tx1"/>
          </a:solidFill>
          <a:latin typeface="+mn-lt"/>
          <a:ea typeface="+mn-ea"/>
          <a:cs typeface="+mn-cs"/>
        </a:defRPr>
      </a:lvl2pPr>
      <a:lvl3pPr marL="987461" algn="l" rtl="0" eaLnBrk="1" latinLnBrk="0" hangingPunct="1">
        <a:defRPr kumimoji="0" kern="1200">
          <a:solidFill>
            <a:schemeClr val="tx1"/>
          </a:solidFill>
          <a:latin typeface="+mn-lt"/>
          <a:ea typeface="+mn-ea"/>
          <a:cs typeface="+mn-cs"/>
        </a:defRPr>
      </a:lvl3pPr>
      <a:lvl4pPr marL="1481191" algn="l" rtl="0" eaLnBrk="1" latinLnBrk="0" hangingPunct="1">
        <a:defRPr kumimoji="0" kern="1200">
          <a:solidFill>
            <a:schemeClr val="tx1"/>
          </a:solidFill>
          <a:latin typeface="+mn-lt"/>
          <a:ea typeface="+mn-ea"/>
          <a:cs typeface="+mn-cs"/>
        </a:defRPr>
      </a:lvl4pPr>
      <a:lvl5pPr marL="1974921" algn="l" rtl="0" eaLnBrk="1" latinLnBrk="0" hangingPunct="1">
        <a:defRPr kumimoji="0" kern="1200">
          <a:solidFill>
            <a:schemeClr val="tx1"/>
          </a:solidFill>
          <a:latin typeface="+mn-lt"/>
          <a:ea typeface="+mn-ea"/>
          <a:cs typeface="+mn-cs"/>
        </a:defRPr>
      </a:lvl5pPr>
      <a:lvl6pPr marL="2468651" algn="l" rtl="0" eaLnBrk="1" latinLnBrk="0" hangingPunct="1">
        <a:defRPr kumimoji="0" kern="1200">
          <a:solidFill>
            <a:schemeClr val="tx1"/>
          </a:solidFill>
          <a:latin typeface="+mn-lt"/>
          <a:ea typeface="+mn-ea"/>
          <a:cs typeface="+mn-cs"/>
        </a:defRPr>
      </a:lvl6pPr>
      <a:lvl7pPr marL="2962382" algn="l" rtl="0" eaLnBrk="1" latinLnBrk="0" hangingPunct="1">
        <a:defRPr kumimoji="0" kern="1200">
          <a:solidFill>
            <a:schemeClr val="tx1"/>
          </a:solidFill>
          <a:latin typeface="+mn-lt"/>
          <a:ea typeface="+mn-ea"/>
          <a:cs typeface="+mn-cs"/>
        </a:defRPr>
      </a:lvl7pPr>
      <a:lvl8pPr marL="3456112" algn="l" rtl="0" eaLnBrk="1" latinLnBrk="0" hangingPunct="1">
        <a:defRPr kumimoji="0" kern="1200">
          <a:solidFill>
            <a:schemeClr val="tx1"/>
          </a:solidFill>
          <a:latin typeface="+mn-lt"/>
          <a:ea typeface="+mn-ea"/>
          <a:cs typeface="+mn-cs"/>
        </a:defRPr>
      </a:lvl8pPr>
      <a:lvl9pPr marL="394984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9832" y="1296194"/>
            <a:ext cx="8568532" cy="1543526"/>
          </a:xfrm>
        </p:spPr>
        <p:txBody>
          <a:bodyPr>
            <a:normAutofit/>
          </a:bodyPr>
          <a:lstStyle/>
          <a:p>
            <a:pPr algn="ctr"/>
            <a:r>
              <a:rPr lang="zh-CN" altLang="en-US" sz="4400" dirty="0" smtClean="0">
                <a:solidFill>
                  <a:srgbClr val="FF0000"/>
                </a:solidFill>
              </a:rPr>
              <a:t>商铭讯兔系统使用教程</a:t>
            </a:r>
            <a:endParaRPr lang="zh-CN" altLang="en-US" sz="4400" dirty="0">
              <a:solidFill>
                <a:srgbClr val="FF0000"/>
              </a:solidFill>
            </a:endParaRPr>
          </a:p>
        </p:txBody>
      </p:sp>
      <p:sp>
        <p:nvSpPr>
          <p:cNvPr id="3" name="副标题 2"/>
          <p:cNvSpPr>
            <a:spLocks noGrp="1"/>
          </p:cNvSpPr>
          <p:nvPr>
            <p:ph type="subTitle" idx="1"/>
          </p:nvPr>
        </p:nvSpPr>
        <p:spPr>
          <a:xfrm>
            <a:off x="1512094" y="4054102"/>
            <a:ext cx="7056438" cy="1866640"/>
          </a:xfrm>
        </p:spPr>
        <p:txBody>
          <a:bodyPr>
            <a:normAutofit/>
          </a:bodyPr>
          <a:lstStyle/>
          <a:p>
            <a:pPr algn="ctr"/>
            <a:r>
              <a:rPr lang="zh-CN" altLang="en-US" sz="2200" b="1" dirty="0" smtClean="0">
                <a:solidFill>
                  <a:srgbClr val="FF0000"/>
                </a:solidFill>
                <a:latin typeface="+mn-ea"/>
              </a:rPr>
              <a:t>杭州商铭科技有限公司提供</a:t>
            </a:r>
            <a:endParaRPr lang="en-US" altLang="zh-CN" sz="2200" b="1" dirty="0" smtClean="0">
              <a:solidFill>
                <a:srgbClr val="FF0000"/>
              </a:solidFill>
              <a:latin typeface="+mn-ea"/>
            </a:endParaRPr>
          </a:p>
          <a:p>
            <a:pPr algn="ctr"/>
            <a:r>
              <a:rPr lang="en-US" altLang="zh-CN" sz="2200" b="1" dirty="0" smtClean="0">
                <a:solidFill>
                  <a:srgbClr val="FF0000"/>
                </a:solidFill>
                <a:latin typeface="+mn-ea"/>
              </a:rPr>
              <a:t>www..com</a:t>
            </a:r>
            <a:endParaRPr lang="zh-CN" altLang="en-US" sz="2200" b="1" dirty="0">
              <a:solidFill>
                <a:srgbClr val="FF0000"/>
              </a:solidFill>
              <a:latin typeface="+mn-ea"/>
            </a:endParaRPr>
          </a:p>
        </p:txBody>
      </p:sp>
      <p:sp>
        <p:nvSpPr>
          <p:cNvPr id="4" name="TextBox 3"/>
          <p:cNvSpPr txBox="1"/>
          <p:nvPr/>
        </p:nvSpPr>
        <p:spPr>
          <a:xfrm>
            <a:off x="5544368" y="6408762"/>
            <a:ext cx="4176464" cy="677108"/>
          </a:xfrm>
          <a:prstGeom prst="rect">
            <a:avLst/>
          </a:prstGeom>
          <a:noFill/>
        </p:spPr>
        <p:txBody>
          <a:bodyPr wrap="square" rtlCol="0">
            <a:spAutoFit/>
          </a:bodyPr>
          <a:lstStyle/>
          <a:p>
            <a:r>
              <a:rPr lang="zh-CN" altLang="en-US" dirty="0" smtClean="0"/>
              <a:t>说明 ：  具体目录请点击右上方幻灯片左侧的大纲查看</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60090"/>
            <a:ext cx="10080625" cy="653704"/>
          </a:xfrm>
          <a:prstGeom prst="rect">
            <a:avLst/>
          </a:prstGeom>
          <a:noFill/>
        </p:spPr>
        <p:txBody>
          <a:bodyPr wrap="square" lIns="98741" tIns="49371" rIns="98741" bIns="49371" rtlCol="0">
            <a:spAutoFit/>
          </a:bodyPr>
          <a:lstStyle/>
          <a:p>
            <a:r>
              <a:rPr lang="zh-CN" altLang="en-US" sz="1800" dirty="0" smtClean="0"/>
              <a:t>商品类别添加完成保存后点退出则返回到商品信息界面开始新增具体的商品信息，先选择左侧刚才新增的商品类别，也就是说要输入的这个商品属于哪个类别，</a:t>
            </a:r>
            <a:r>
              <a:rPr lang="zh-CN" altLang="en-US" sz="1800" b="1" dirty="0" smtClean="0">
                <a:solidFill>
                  <a:srgbClr val="FF0000"/>
                </a:solidFill>
              </a:rPr>
              <a:t>选择好类别之后点击新增</a:t>
            </a:r>
            <a:r>
              <a:rPr lang="zh-CN" altLang="en-US" sz="1800" dirty="0" smtClean="0"/>
              <a:t>如图：</a:t>
            </a:r>
            <a:endParaRPr lang="zh-CN" altLang="en-US" sz="1800" dirty="0"/>
          </a:p>
        </p:txBody>
      </p:sp>
      <p:pic>
        <p:nvPicPr>
          <p:cNvPr id="4098" name="Picture 2"/>
          <p:cNvPicPr>
            <a:picLocks noChangeAspect="1" noChangeArrowheads="1"/>
          </p:cNvPicPr>
          <p:nvPr/>
        </p:nvPicPr>
        <p:blipFill>
          <a:blip r:embed="rId3" cstate="print"/>
          <a:srcRect/>
          <a:stretch>
            <a:fillRect/>
          </a:stretch>
        </p:blipFill>
        <p:spPr bwMode="auto">
          <a:xfrm>
            <a:off x="0" y="1944266"/>
            <a:ext cx="10080625" cy="5256634"/>
          </a:xfrm>
          <a:prstGeom prst="rect">
            <a:avLst/>
          </a:prstGeom>
          <a:noFill/>
          <a:ln w="9525">
            <a:noFill/>
            <a:miter lim="800000"/>
            <a:headEnd/>
            <a:tailEnd/>
          </a:ln>
        </p:spPr>
      </p:pic>
      <p:sp>
        <p:nvSpPr>
          <p:cNvPr id="5" name="TextBox 4"/>
          <p:cNvSpPr txBox="1"/>
          <p:nvPr/>
        </p:nvSpPr>
        <p:spPr>
          <a:xfrm>
            <a:off x="503808" y="1368202"/>
            <a:ext cx="8136904" cy="384721"/>
          </a:xfrm>
          <a:prstGeom prst="rect">
            <a:avLst/>
          </a:prstGeom>
          <a:noFill/>
        </p:spPr>
        <p:txBody>
          <a:bodyPr wrap="square" rtlCol="0">
            <a:spAutoFit/>
          </a:bodyPr>
          <a:lstStyle/>
          <a:p>
            <a:r>
              <a:rPr lang="zh-CN" altLang="en-US" dirty="0" smtClean="0">
                <a:solidFill>
                  <a:srgbClr val="FF0000"/>
                </a:solidFill>
              </a:rPr>
              <a:t>要添加哪个分类就点击该分类然后新增该类别的商品</a:t>
            </a:r>
            <a:endParaRPr lang="zh-CN" altLang="en-US" dirty="0">
              <a:solidFill>
                <a:srgbClr val="FF0000"/>
              </a:solidFill>
            </a:endParaRPr>
          </a:p>
        </p:txBody>
      </p:sp>
      <p:sp>
        <p:nvSpPr>
          <p:cNvPr id="6" name="标题 5"/>
          <p:cNvSpPr>
            <a:spLocks noGrp="1"/>
          </p:cNvSpPr>
          <p:nvPr>
            <p:ph type="title" idx="4294967295"/>
          </p:nvPr>
        </p:nvSpPr>
        <p:spPr>
          <a:xfrm>
            <a:off x="8784703" y="6864558"/>
            <a:ext cx="1295922" cy="336342"/>
          </a:xfrm>
        </p:spPr>
        <p:txBody>
          <a:bodyPr>
            <a:normAutofit/>
          </a:bodyPr>
          <a:lstStyle/>
          <a:p>
            <a:r>
              <a:rPr lang="zh-CN" altLang="en-US" sz="800" dirty="0" smtClean="0">
                <a:solidFill>
                  <a:schemeClr val="accent6">
                    <a:lumMod val="20000"/>
                    <a:lumOff val="80000"/>
                  </a:schemeClr>
                </a:solidFill>
              </a:rPr>
              <a:t>   2</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商品新增</a:t>
            </a:r>
            <a:endParaRPr lang="zh-CN" altLang="en-US" sz="800" dirty="0">
              <a:solidFill>
                <a:schemeClr val="accent6">
                  <a:lumMod val="20000"/>
                  <a:lumOff val="8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1"/>
            <a:ext cx="10080625" cy="2515752"/>
          </a:xfrm>
          <a:prstGeom prst="rect">
            <a:avLst/>
          </a:prstGeom>
          <a:noFill/>
        </p:spPr>
        <p:txBody>
          <a:bodyPr wrap="square" lIns="98741" tIns="49371" rIns="98741" bIns="49371" rtlCol="0">
            <a:spAutoFit/>
          </a:bodyPr>
          <a:lstStyle/>
          <a:p>
            <a:r>
              <a:rPr lang="zh-CN" altLang="en-US" sz="1600" dirty="0" smtClean="0"/>
              <a:t>点击新增后弹出一个对话款，这里就要把商品的一些所需的信息填写进去点击保存就可以了。通常商品有两种销售方式（</a:t>
            </a:r>
            <a:r>
              <a:rPr lang="zh-CN" altLang="en-US" sz="1600" dirty="0" smtClean="0">
                <a:solidFill>
                  <a:srgbClr val="FF0000"/>
                </a:solidFill>
              </a:rPr>
              <a:t>普通商品和散称商品</a:t>
            </a:r>
            <a:r>
              <a:rPr lang="zh-CN" altLang="en-US" sz="1600" dirty="0" smtClean="0"/>
              <a:t>。注：散称商品只针对于销售的商品需要称重销售客户有计价秤或者条码秤的情况进行输入）普通商品输入如下所示：商品信息必填的选项为：</a:t>
            </a:r>
            <a:r>
              <a:rPr lang="zh-CN" altLang="en-US" sz="1600" b="1" dirty="0" smtClean="0">
                <a:solidFill>
                  <a:srgbClr val="FF0000"/>
                </a:solidFill>
              </a:rPr>
              <a:t>条码，商品名称，零售价。本系统有云端百万商品库当商品条码扫描或输入进去后系统会自动检索商品库，当商品库有此商品时会自动填各个属性单位，提供参考如需改动就直接更改，着重检查进价和零售价！每个地区存在价格销售不同</a:t>
            </a:r>
            <a:r>
              <a:rPr lang="en-US" altLang="zh-CN" sz="1600" dirty="0" smtClean="0">
                <a:solidFill>
                  <a:srgbClr val="FF0000"/>
                </a:solidFill>
              </a:rPr>
              <a:t>!</a:t>
            </a:r>
            <a:r>
              <a:rPr lang="zh-CN" altLang="en-US" sz="1600" dirty="0" smtClean="0"/>
              <a:t>其他选项根据各自需求填写，进价输入影响毛利表！输入实际进价后商品销售后系统会自动计算毛利！</a:t>
            </a:r>
            <a:r>
              <a:rPr lang="zh-CN" altLang="en-US" sz="1600" b="1" dirty="0" smtClean="0">
                <a:solidFill>
                  <a:srgbClr val="FF0000"/>
                </a:solidFill>
              </a:rPr>
              <a:t>会员价还有批发价根据实际情况输</a:t>
            </a:r>
            <a:r>
              <a:rPr lang="zh-CN" altLang="en-US" sz="1600" dirty="0" smtClean="0">
                <a:solidFill>
                  <a:srgbClr val="FF0000"/>
                </a:solidFill>
              </a:rPr>
              <a:t>入</a:t>
            </a:r>
            <a:r>
              <a:rPr lang="zh-CN" altLang="en-US" sz="1600" dirty="0" smtClean="0"/>
              <a:t>单位、规格、产地等，这些信息只是将商品信息补充完整，不填写不影响前台销售，如果需要打印货架标签，或者条码等需要打印这些内容的则需要填写。（商品新增时系统会默认供应商，主供应商如需选择请在基础资料 供应商信息里面添加 做商品资料的时候选择即可，）</a:t>
            </a:r>
            <a:endParaRPr lang="en-US" altLang="zh-CN" sz="1600" dirty="0" smtClean="0"/>
          </a:p>
          <a:p>
            <a:endParaRPr lang="zh-CN" altLang="en-US" sz="1300" dirty="0"/>
          </a:p>
        </p:txBody>
      </p:sp>
      <p:pic>
        <p:nvPicPr>
          <p:cNvPr id="5122" name="Picture 2"/>
          <p:cNvPicPr>
            <a:picLocks noChangeAspect="1" noChangeArrowheads="1"/>
          </p:cNvPicPr>
          <p:nvPr/>
        </p:nvPicPr>
        <p:blipFill>
          <a:blip r:embed="rId3" cstate="print"/>
          <a:srcRect/>
          <a:stretch>
            <a:fillRect/>
          </a:stretch>
        </p:blipFill>
        <p:spPr bwMode="auto">
          <a:xfrm>
            <a:off x="0" y="2304306"/>
            <a:ext cx="7704608" cy="4896594"/>
          </a:xfrm>
          <a:prstGeom prst="rect">
            <a:avLst/>
          </a:prstGeom>
          <a:noFill/>
          <a:ln w="9525">
            <a:noFill/>
            <a:miter lim="800000"/>
            <a:headEnd/>
            <a:tailEnd/>
          </a:ln>
        </p:spPr>
      </p:pic>
      <p:sp>
        <p:nvSpPr>
          <p:cNvPr id="6" name="TextBox 5"/>
          <p:cNvSpPr txBox="1"/>
          <p:nvPr/>
        </p:nvSpPr>
        <p:spPr>
          <a:xfrm>
            <a:off x="7920632" y="2664346"/>
            <a:ext cx="1944216" cy="677108"/>
          </a:xfrm>
          <a:prstGeom prst="rect">
            <a:avLst/>
          </a:prstGeom>
          <a:noFill/>
        </p:spPr>
        <p:txBody>
          <a:bodyPr wrap="square" rtlCol="0">
            <a:spAutoFit/>
          </a:bodyPr>
          <a:lstStyle/>
          <a:p>
            <a:r>
              <a:rPr lang="zh-CN" altLang="en-US" dirty="0" smtClean="0">
                <a:solidFill>
                  <a:srgbClr val="FF0000"/>
                </a:solidFill>
              </a:rPr>
              <a:t>基本单位 可以自己手动输入</a:t>
            </a:r>
            <a:endParaRPr lang="zh-CN" altLang="en-US" dirty="0">
              <a:solidFill>
                <a:srgbClr val="FF0000"/>
              </a:solidFill>
            </a:endParaRPr>
          </a:p>
        </p:txBody>
      </p:sp>
      <p:sp>
        <p:nvSpPr>
          <p:cNvPr id="5" name="标题 4"/>
          <p:cNvSpPr>
            <a:spLocks noGrp="1"/>
          </p:cNvSpPr>
          <p:nvPr>
            <p:ph type="title" idx="4294967295"/>
          </p:nvPr>
        </p:nvSpPr>
        <p:spPr>
          <a:xfrm>
            <a:off x="1367904" y="7344866"/>
            <a:ext cx="9072563" cy="1200150"/>
          </a:xfrm>
        </p:spPr>
        <p:txBody>
          <a:bodyPr/>
          <a:lstStyle/>
          <a:p>
            <a:r>
              <a:rPr lang="zh-CN" altLang="en-US" dirty="0" smtClean="0"/>
              <a:t>   3</a:t>
            </a:r>
            <a:r>
              <a:rPr lang="en-US" altLang="zh-CN" dirty="0" smtClean="0"/>
              <a:t>.</a:t>
            </a:r>
            <a:r>
              <a:rPr lang="zh-CN" altLang="en-US" dirty="0" smtClean="0"/>
              <a:t>普通类型商品新增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 y="2"/>
            <a:ext cx="10080625" cy="1038425"/>
          </a:xfrm>
          <a:prstGeom prst="rect">
            <a:avLst/>
          </a:prstGeom>
          <a:noFill/>
        </p:spPr>
        <p:txBody>
          <a:bodyPr wrap="square" lIns="98741" tIns="49371" rIns="98741" bIns="49371" rtlCol="0">
            <a:spAutoFit/>
          </a:bodyPr>
          <a:lstStyle/>
          <a:p>
            <a:endParaRPr lang="en-US" altLang="zh-CN" sz="1300" dirty="0" smtClean="0"/>
          </a:p>
          <a:p>
            <a:r>
              <a:rPr lang="en-US" altLang="zh-CN" sz="1600" dirty="0" smtClean="0"/>
              <a:t>  </a:t>
            </a:r>
            <a:r>
              <a:rPr lang="zh-CN" altLang="en-US" sz="1600" dirty="0" smtClean="0"/>
              <a:t>称重商品的输入需注意三点：一</a:t>
            </a:r>
            <a:r>
              <a:rPr lang="zh-CN" altLang="en-US" sz="1600" dirty="0" smtClean="0">
                <a:solidFill>
                  <a:srgbClr val="FF0000"/>
                </a:solidFill>
              </a:rPr>
              <a:t>，条码需要</a:t>
            </a:r>
            <a:r>
              <a:rPr lang="en-US" altLang="zh-CN" sz="1600" dirty="0" smtClean="0">
                <a:solidFill>
                  <a:srgbClr val="FF0000"/>
                </a:solidFill>
              </a:rPr>
              <a:t>5</a:t>
            </a:r>
            <a:r>
              <a:rPr lang="zh-CN" altLang="en-US" sz="1600" dirty="0" smtClean="0">
                <a:solidFill>
                  <a:srgbClr val="FF0000"/>
                </a:solidFill>
              </a:rPr>
              <a:t>位数字</a:t>
            </a:r>
            <a:r>
              <a:rPr lang="zh-CN" altLang="en-US" sz="1600" dirty="0" smtClean="0"/>
              <a:t>，一般常规从</a:t>
            </a:r>
            <a:r>
              <a:rPr lang="en-US" altLang="zh-CN" sz="1600" dirty="0" smtClean="0"/>
              <a:t>00001</a:t>
            </a:r>
            <a:r>
              <a:rPr lang="zh-CN" altLang="en-US" sz="1600" dirty="0" smtClean="0"/>
              <a:t>开始依次类推下去到</a:t>
            </a:r>
            <a:r>
              <a:rPr lang="en-US" altLang="zh-CN" sz="1600" dirty="0" smtClean="0"/>
              <a:t>10</a:t>
            </a:r>
            <a:r>
              <a:rPr lang="zh-CN" altLang="en-US" sz="1600" dirty="0" smtClean="0"/>
              <a:t>就是</a:t>
            </a:r>
            <a:r>
              <a:rPr lang="en-US" altLang="zh-CN" sz="1600" dirty="0" smtClean="0"/>
              <a:t>00010,</a:t>
            </a:r>
            <a:r>
              <a:rPr lang="zh-CN" altLang="en-US" sz="1600" dirty="0" smtClean="0">
                <a:solidFill>
                  <a:srgbClr val="FF0000"/>
                </a:solidFill>
              </a:rPr>
              <a:t>条码秤操作时只需按</a:t>
            </a:r>
            <a:r>
              <a:rPr lang="en-US" altLang="zh-CN" sz="1600" dirty="0" smtClean="0">
                <a:solidFill>
                  <a:srgbClr val="FF0000"/>
                </a:solidFill>
              </a:rPr>
              <a:t>1</a:t>
            </a:r>
            <a:r>
              <a:rPr lang="zh-CN" altLang="en-US" sz="1600" dirty="0" smtClean="0">
                <a:solidFill>
                  <a:srgbClr val="FF0000"/>
                </a:solidFill>
              </a:rPr>
              <a:t>然后打印，省略前面的</a:t>
            </a:r>
            <a:r>
              <a:rPr lang="en-US" altLang="zh-CN" sz="1600" dirty="0" smtClean="0">
                <a:solidFill>
                  <a:srgbClr val="FF0000"/>
                </a:solidFill>
              </a:rPr>
              <a:t>0</a:t>
            </a:r>
            <a:r>
              <a:rPr lang="zh-CN" altLang="en-US" sz="1600" dirty="0" smtClean="0"/>
              <a:t>。二，零售价为公斤价。三，计价方式选择计重，</a:t>
            </a:r>
            <a:r>
              <a:rPr lang="zh-CN" altLang="en-US" sz="1600" b="1" dirty="0" smtClean="0">
                <a:solidFill>
                  <a:srgbClr val="FF0000"/>
                </a:solidFill>
              </a:rPr>
              <a:t>着重说明目前市面的称基本是公斤称请输入零售价的时候特别注意只要是经过称重的一定要输入公斤价</a:t>
            </a:r>
            <a:r>
              <a:rPr lang="zh-CN" altLang="en-US" sz="1600" dirty="0" smtClean="0"/>
              <a:t>。例：</a:t>
            </a:r>
            <a:endParaRPr lang="zh-CN" altLang="en-US" sz="1600" dirty="0"/>
          </a:p>
        </p:txBody>
      </p:sp>
      <p:pic>
        <p:nvPicPr>
          <p:cNvPr id="6146" name="Picture 2"/>
          <p:cNvPicPr>
            <a:picLocks noChangeAspect="1" noChangeArrowheads="1"/>
          </p:cNvPicPr>
          <p:nvPr/>
        </p:nvPicPr>
        <p:blipFill>
          <a:blip r:embed="rId3" cstate="print"/>
          <a:srcRect/>
          <a:stretch>
            <a:fillRect/>
          </a:stretch>
        </p:blipFill>
        <p:spPr bwMode="auto">
          <a:xfrm>
            <a:off x="0" y="1152178"/>
            <a:ext cx="6624736" cy="5218641"/>
          </a:xfrm>
          <a:prstGeom prst="rect">
            <a:avLst/>
          </a:prstGeom>
          <a:noFill/>
          <a:ln w="9525">
            <a:noFill/>
            <a:miter lim="800000"/>
            <a:headEnd/>
            <a:tailEnd/>
          </a:ln>
        </p:spPr>
      </p:pic>
      <p:sp>
        <p:nvSpPr>
          <p:cNvPr id="7" name="TextBox 6"/>
          <p:cNvSpPr txBox="1"/>
          <p:nvPr/>
        </p:nvSpPr>
        <p:spPr>
          <a:xfrm>
            <a:off x="6912520" y="2952378"/>
            <a:ext cx="2664296" cy="969496"/>
          </a:xfrm>
          <a:prstGeom prst="rect">
            <a:avLst/>
          </a:prstGeom>
          <a:noFill/>
        </p:spPr>
        <p:txBody>
          <a:bodyPr wrap="square" rtlCol="0">
            <a:spAutoFit/>
          </a:bodyPr>
          <a:lstStyle/>
          <a:p>
            <a:r>
              <a:rPr lang="zh-CN" altLang="en-US" dirty="0" smtClean="0">
                <a:solidFill>
                  <a:srgbClr val="FF0000"/>
                </a:solidFill>
              </a:rPr>
              <a:t>点击商品条码右侧的生成</a:t>
            </a:r>
            <a:r>
              <a:rPr lang="en-US" altLang="zh-CN" dirty="0" smtClean="0">
                <a:solidFill>
                  <a:srgbClr val="FF0000"/>
                </a:solidFill>
              </a:rPr>
              <a:t>,</a:t>
            </a:r>
            <a:r>
              <a:rPr lang="zh-CN" altLang="en-US" dirty="0" smtClean="0">
                <a:solidFill>
                  <a:srgbClr val="FF0000"/>
                </a:solidFill>
              </a:rPr>
              <a:t>系统会自动生成</a:t>
            </a:r>
            <a:r>
              <a:rPr lang="en-US" altLang="zh-CN" dirty="0" smtClean="0">
                <a:solidFill>
                  <a:srgbClr val="FF0000"/>
                </a:solidFill>
              </a:rPr>
              <a:t>5</a:t>
            </a:r>
            <a:r>
              <a:rPr lang="zh-CN" altLang="en-US" dirty="0" smtClean="0">
                <a:solidFill>
                  <a:srgbClr val="FF0000"/>
                </a:solidFill>
              </a:rPr>
              <a:t>位数条码  从</a:t>
            </a:r>
            <a:r>
              <a:rPr lang="en-US" altLang="zh-CN" dirty="0" smtClean="0">
                <a:solidFill>
                  <a:srgbClr val="FF0000"/>
                </a:solidFill>
              </a:rPr>
              <a:t>00001</a:t>
            </a:r>
            <a:r>
              <a:rPr lang="zh-CN" altLang="en-US" dirty="0" smtClean="0">
                <a:solidFill>
                  <a:srgbClr val="FF0000"/>
                </a:solidFill>
              </a:rPr>
              <a:t>开始</a:t>
            </a:r>
            <a:endParaRPr lang="zh-CN" altLang="en-US" dirty="0">
              <a:solidFill>
                <a:srgbClr val="FF0000"/>
              </a:solidFill>
            </a:endParaRPr>
          </a:p>
        </p:txBody>
      </p:sp>
      <p:sp>
        <p:nvSpPr>
          <p:cNvPr id="6" name="标题 5"/>
          <p:cNvSpPr>
            <a:spLocks noGrp="1"/>
          </p:cNvSpPr>
          <p:nvPr>
            <p:ph type="title" idx="4294967295"/>
          </p:nvPr>
        </p:nvSpPr>
        <p:spPr>
          <a:xfrm>
            <a:off x="8640687" y="5256634"/>
            <a:ext cx="1439938" cy="264334"/>
          </a:xfrm>
        </p:spPr>
        <p:txBody>
          <a:bodyPr>
            <a:normAutofit fontScale="90000"/>
          </a:bodyPr>
          <a:lstStyle/>
          <a:p>
            <a:r>
              <a:rPr lang="zh-CN" altLang="en-US" dirty="0" smtClean="0"/>
              <a:t>   </a:t>
            </a:r>
            <a:r>
              <a:rPr lang="zh-CN" altLang="en-US" sz="800" dirty="0" smtClean="0">
                <a:solidFill>
                  <a:schemeClr val="accent6">
                    <a:lumMod val="20000"/>
                    <a:lumOff val="80000"/>
                  </a:schemeClr>
                </a:solidFill>
              </a:rPr>
              <a:t>4</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称重商品新增</a:t>
            </a:r>
            <a:endParaRPr lang="zh-CN" altLang="en-US" sz="800" dirty="0">
              <a:solidFill>
                <a:schemeClr val="accent6">
                  <a:lumMod val="20000"/>
                  <a:lumOff val="8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4066"/>
            <a:ext cx="10080625" cy="715259"/>
          </a:xfrm>
          <a:prstGeom prst="rect">
            <a:avLst/>
          </a:prstGeom>
          <a:noFill/>
        </p:spPr>
        <p:txBody>
          <a:bodyPr wrap="square" lIns="98741" tIns="49371" rIns="98741" bIns="49371" rtlCol="0">
            <a:spAutoFit/>
          </a:bodyPr>
          <a:lstStyle/>
          <a:p>
            <a:r>
              <a:rPr lang="zh-CN" altLang="en-US" sz="2000" dirty="0" smtClean="0"/>
              <a:t>计重商品保存好之后需要在条码称功能项中将所有的计重商品下传到电子称上。注：</a:t>
            </a:r>
            <a:r>
              <a:rPr lang="zh-CN" altLang="en-US" sz="2000" dirty="0" smtClean="0">
                <a:solidFill>
                  <a:srgbClr val="FF0000"/>
                </a:solidFill>
              </a:rPr>
              <a:t>当使用的是</a:t>
            </a:r>
            <a:r>
              <a:rPr lang="en-US" altLang="zh-CN" sz="2000" dirty="0" smtClean="0">
                <a:solidFill>
                  <a:srgbClr val="FF0000"/>
                </a:solidFill>
              </a:rPr>
              <a:t>pc</a:t>
            </a:r>
            <a:r>
              <a:rPr lang="zh-CN" altLang="en-US" sz="2000" dirty="0" smtClean="0">
                <a:solidFill>
                  <a:srgbClr val="FF0000"/>
                </a:solidFill>
              </a:rPr>
              <a:t>称重一体称 的时候此步骤不需要进行！</a:t>
            </a:r>
            <a:r>
              <a:rPr lang="zh-CN" altLang="en-US" sz="2000" dirty="0" smtClean="0"/>
              <a:t>点击散装传称</a:t>
            </a:r>
            <a:endParaRPr lang="zh-CN" altLang="en-US" sz="2000" dirty="0"/>
          </a:p>
        </p:txBody>
      </p:sp>
      <p:pic>
        <p:nvPicPr>
          <p:cNvPr id="7170" name="Picture 2"/>
          <p:cNvPicPr>
            <a:picLocks noChangeAspect="1" noChangeArrowheads="1"/>
          </p:cNvPicPr>
          <p:nvPr/>
        </p:nvPicPr>
        <p:blipFill>
          <a:blip r:embed="rId3" cstate="print"/>
          <a:srcRect/>
          <a:stretch>
            <a:fillRect/>
          </a:stretch>
        </p:blipFill>
        <p:spPr bwMode="auto">
          <a:xfrm>
            <a:off x="0" y="900509"/>
            <a:ext cx="10080625" cy="6300391"/>
          </a:xfrm>
          <a:prstGeom prst="rect">
            <a:avLst/>
          </a:prstGeom>
          <a:noFill/>
          <a:ln w="9525">
            <a:noFill/>
            <a:miter lim="800000"/>
            <a:headEnd/>
            <a:tailEnd/>
          </a:ln>
        </p:spPr>
      </p:pic>
      <p:sp>
        <p:nvSpPr>
          <p:cNvPr id="5" name="标题 4"/>
          <p:cNvSpPr>
            <a:spLocks noGrp="1"/>
          </p:cNvSpPr>
          <p:nvPr>
            <p:ph type="title" idx="4294967295"/>
          </p:nvPr>
        </p:nvSpPr>
        <p:spPr>
          <a:xfrm>
            <a:off x="8712721" y="5832698"/>
            <a:ext cx="1367904" cy="287744"/>
          </a:xfrm>
        </p:spPr>
        <p:txBody>
          <a:bodyPr>
            <a:normAutofit/>
          </a:bodyPr>
          <a:lstStyle/>
          <a:p>
            <a:pPr algn="l"/>
            <a:r>
              <a:rPr lang="zh-CN" altLang="en-US" sz="800" dirty="0" smtClean="0">
                <a:solidFill>
                  <a:schemeClr val="accent6">
                    <a:lumMod val="20000"/>
                    <a:lumOff val="80000"/>
                  </a:schemeClr>
                </a:solidFill>
              </a:rPr>
              <a:t>四</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条码称下传商品</a:t>
            </a:r>
            <a:endParaRPr lang="zh-CN" altLang="en-US" sz="800" dirty="0">
              <a:solidFill>
                <a:schemeClr val="accent6">
                  <a:lumMod val="20000"/>
                  <a:lumOff val="8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60090"/>
            <a:ext cx="10080625" cy="1484701"/>
          </a:xfrm>
          <a:prstGeom prst="rect">
            <a:avLst/>
          </a:prstGeom>
          <a:noFill/>
        </p:spPr>
        <p:txBody>
          <a:bodyPr wrap="square" lIns="98741" tIns="49371" rIns="98741" bIns="49371" rtlCol="0">
            <a:spAutoFit/>
          </a:bodyPr>
          <a:lstStyle/>
          <a:p>
            <a:r>
              <a:rPr lang="zh-CN" altLang="en-US" sz="1800" dirty="0" smtClean="0"/>
              <a:t>打开散装传称。</a:t>
            </a:r>
            <a:r>
              <a:rPr lang="zh-CN" altLang="en-US" sz="1800" dirty="0" smtClean="0">
                <a:solidFill>
                  <a:srgbClr val="FF0000"/>
                </a:solidFill>
              </a:rPr>
              <a:t>第一次使用需要设置电子秤型号以及设置电子称</a:t>
            </a:r>
            <a:r>
              <a:rPr lang="en-US" altLang="zh-CN" sz="1800" dirty="0" smtClean="0">
                <a:solidFill>
                  <a:srgbClr val="FF0000"/>
                </a:solidFill>
              </a:rPr>
              <a:t>IP</a:t>
            </a:r>
            <a:r>
              <a:rPr lang="zh-CN" altLang="en-US" sz="1800" dirty="0" smtClean="0">
                <a:solidFill>
                  <a:srgbClr val="FF0000"/>
                </a:solidFill>
              </a:rPr>
              <a:t>，电子秤</a:t>
            </a:r>
            <a:r>
              <a:rPr lang="en-US" altLang="zh-CN" sz="1800" dirty="0" smtClean="0">
                <a:solidFill>
                  <a:srgbClr val="FF0000"/>
                </a:solidFill>
              </a:rPr>
              <a:t>IP</a:t>
            </a:r>
            <a:r>
              <a:rPr lang="zh-CN" altLang="en-US" sz="1800" dirty="0" smtClean="0">
                <a:solidFill>
                  <a:srgbClr val="FF0000"/>
                </a:solidFill>
              </a:rPr>
              <a:t>根据实际情况修改需要组建局域网</a:t>
            </a:r>
            <a:r>
              <a:rPr lang="zh-CN" altLang="en-US" sz="1800" dirty="0" smtClean="0"/>
              <a:t>点击</a:t>
            </a:r>
            <a:r>
              <a:rPr lang="zh-CN" altLang="en-US" sz="1800" b="1" dirty="0" smtClean="0">
                <a:solidFill>
                  <a:srgbClr val="FF0000"/>
                </a:solidFill>
              </a:rPr>
              <a:t>下传到条码秤</a:t>
            </a:r>
            <a:r>
              <a:rPr lang="zh-CN" altLang="en-US" sz="1800" dirty="0" smtClean="0"/>
              <a:t>，点击弹框右上方的</a:t>
            </a:r>
            <a:r>
              <a:rPr lang="en-US" altLang="zh-CN" sz="1800" dirty="0" smtClean="0"/>
              <a:t>+</a:t>
            </a:r>
            <a:r>
              <a:rPr lang="zh-CN" altLang="en-US" sz="1800" dirty="0" smtClean="0"/>
              <a:t>号     </a:t>
            </a:r>
            <a:r>
              <a:rPr lang="en-US" altLang="zh-CN" sz="1800" dirty="0" smtClean="0"/>
              <a:t>1.</a:t>
            </a:r>
            <a:r>
              <a:rPr lang="zh-CN" altLang="en-US" sz="1800" dirty="0" smtClean="0"/>
              <a:t>先选择对应的电子秤品牌  </a:t>
            </a:r>
            <a:r>
              <a:rPr lang="en-US" altLang="zh-CN" sz="1800" dirty="0" smtClean="0"/>
              <a:t>2 </a:t>
            </a:r>
            <a:r>
              <a:rPr lang="zh-CN" altLang="en-US" sz="1800" dirty="0" smtClean="0"/>
              <a:t>输入条码称地址 这个就是电子秤的</a:t>
            </a:r>
            <a:r>
              <a:rPr lang="en-US" altLang="zh-CN" sz="1800" dirty="0" smtClean="0"/>
              <a:t>IP   3 </a:t>
            </a:r>
            <a:r>
              <a:rPr lang="zh-CN" altLang="en-US" sz="1800" dirty="0" smtClean="0"/>
              <a:t>填写描述如蔬菜称 肉称 保存即可</a:t>
            </a:r>
            <a:endParaRPr lang="en-US" altLang="zh-CN" sz="1800" dirty="0" smtClean="0"/>
          </a:p>
          <a:p>
            <a:endParaRPr lang="en-US" altLang="zh-CN" sz="1800" dirty="0" smtClean="0"/>
          </a:p>
          <a:p>
            <a:endParaRPr lang="en-US" altLang="zh-CN" sz="1800" dirty="0" smtClean="0"/>
          </a:p>
        </p:txBody>
      </p:sp>
      <p:pic>
        <p:nvPicPr>
          <p:cNvPr id="8194" name="Picture 2"/>
          <p:cNvPicPr>
            <a:picLocks noChangeAspect="1" noChangeArrowheads="1"/>
          </p:cNvPicPr>
          <p:nvPr/>
        </p:nvPicPr>
        <p:blipFill>
          <a:blip r:embed="rId3" cstate="print"/>
          <a:srcRect/>
          <a:stretch>
            <a:fillRect/>
          </a:stretch>
        </p:blipFill>
        <p:spPr bwMode="auto">
          <a:xfrm>
            <a:off x="0" y="1944266"/>
            <a:ext cx="6048423" cy="3744416"/>
          </a:xfrm>
          <a:prstGeom prst="rect">
            <a:avLst/>
          </a:prstGeom>
          <a:noFill/>
          <a:ln w="9525">
            <a:noFill/>
            <a:miter lim="800000"/>
            <a:headEnd/>
            <a:tailEnd/>
          </a:ln>
        </p:spPr>
      </p:pic>
      <p:pic>
        <p:nvPicPr>
          <p:cNvPr id="8195" name="Picture 3"/>
          <p:cNvPicPr>
            <a:picLocks noChangeAspect="1" noChangeArrowheads="1"/>
          </p:cNvPicPr>
          <p:nvPr/>
        </p:nvPicPr>
        <p:blipFill>
          <a:blip r:embed="rId4" cstate="print"/>
          <a:srcRect/>
          <a:stretch>
            <a:fillRect/>
          </a:stretch>
        </p:blipFill>
        <p:spPr bwMode="auto">
          <a:xfrm>
            <a:off x="6408465" y="2160290"/>
            <a:ext cx="3672160" cy="3077344"/>
          </a:xfrm>
          <a:prstGeom prst="rect">
            <a:avLst/>
          </a:prstGeom>
          <a:noFill/>
          <a:ln w="9525">
            <a:noFill/>
            <a:miter lim="800000"/>
            <a:headEnd/>
            <a:tailEnd/>
          </a:ln>
        </p:spPr>
      </p:pic>
      <p:sp>
        <p:nvSpPr>
          <p:cNvPr id="5" name="标题 4"/>
          <p:cNvSpPr>
            <a:spLocks noGrp="1"/>
          </p:cNvSpPr>
          <p:nvPr>
            <p:ph type="title" idx="4294967295"/>
          </p:nvPr>
        </p:nvSpPr>
        <p:spPr>
          <a:xfrm>
            <a:off x="7632575" y="6336754"/>
            <a:ext cx="2448050" cy="264334"/>
          </a:xfrm>
        </p:spPr>
        <p:txBody>
          <a:bodyPr>
            <a:normAutofit/>
          </a:bodyPr>
          <a:lstStyle/>
          <a:p>
            <a:r>
              <a:rPr lang="zh-CN" altLang="en-US" sz="800" dirty="0" smtClean="0">
                <a:solidFill>
                  <a:schemeClr val="accent6">
                    <a:lumMod val="20000"/>
                    <a:lumOff val="80000"/>
                  </a:schemeClr>
                </a:solidFill>
              </a:rPr>
              <a:t>   1</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电子秤增加以及设置</a:t>
            </a:r>
            <a:endParaRPr lang="zh-CN" altLang="en-US" sz="800" dirty="0">
              <a:solidFill>
                <a:schemeClr val="accent6">
                  <a:lumMod val="20000"/>
                  <a:lumOff val="8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32098"/>
            <a:ext cx="10080625" cy="376705"/>
          </a:xfrm>
          <a:prstGeom prst="rect">
            <a:avLst/>
          </a:prstGeom>
          <a:noFill/>
        </p:spPr>
        <p:txBody>
          <a:bodyPr wrap="square" lIns="98741" tIns="49371" rIns="98741" bIns="49371" rtlCol="0">
            <a:spAutoFit/>
          </a:bodyPr>
          <a:lstStyle/>
          <a:p>
            <a:r>
              <a:rPr lang="zh-CN" altLang="en-US" sz="1800" dirty="0" smtClean="0"/>
              <a:t>称设置好之后点击快速选择，系统则会将所有的散称计重商品调取出来。再点击下传到条码秤</a:t>
            </a:r>
            <a:endParaRPr lang="zh-CN" altLang="en-US" sz="1800" dirty="0"/>
          </a:p>
        </p:txBody>
      </p:sp>
      <p:pic>
        <p:nvPicPr>
          <p:cNvPr id="9218" name="Picture 2"/>
          <p:cNvPicPr>
            <a:picLocks noChangeAspect="1" noChangeArrowheads="1"/>
          </p:cNvPicPr>
          <p:nvPr/>
        </p:nvPicPr>
        <p:blipFill>
          <a:blip r:embed="rId3" cstate="print"/>
          <a:srcRect/>
          <a:stretch>
            <a:fillRect/>
          </a:stretch>
        </p:blipFill>
        <p:spPr bwMode="auto">
          <a:xfrm>
            <a:off x="0" y="1152178"/>
            <a:ext cx="8862661" cy="5539163"/>
          </a:xfrm>
          <a:prstGeom prst="rect">
            <a:avLst/>
          </a:prstGeom>
          <a:noFill/>
          <a:ln w="9525">
            <a:noFill/>
            <a:miter lim="800000"/>
            <a:headEnd/>
            <a:tailEnd/>
          </a:ln>
        </p:spPr>
      </p:pic>
      <p:sp>
        <p:nvSpPr>
          <p:cNvPr id="4" name="标题 3"/>
          <p:cNvSpPr>
            <a:spLocks noGrp="1"/>
          </p:cNvSpPr>
          <p:nvPr>
            <p:ph type="title" idx="4294967295"/>
          </p:nvPr>
        </p:nvSpPr>
        <p:spPr>
          <a:xfrm>
            <a:off x="503808" y="7200900"/>
            <a:ext cx="9072563" cy="1200150"/>
          </a:xfrm>
        </p:spPr>
        <p:txBody>
          <a:bodyPr/>
          <a:lstStyle/>
          <a:p>
            <a:r>
              <a:rPr lang="zh-CN" altLang="en-US" dirty="0" smtClean="0"/>
              <a:t>   2</a:t>
            </a:r>
            <a:r>
              <a:rPr lang="en-US" altLang="zh-CN" dirty="0" smtClean="0"/>
              <a:t>.</a:t>
            </a:r>
            <a:r>
              <a:rPr lang="zh-CN" altLang="en-US" dirty="0" smtClean="0"/>
              <a:t>下传商品</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32098"/>
            <a:ext cx="10080625" cy="715259"/>
          </a:xfrm>
          <a:prstGeom prst="rect">
            <a:avLst/>
          </a:prstGeom>
          <a:noFill/>
        </p:spPr>
        <p:txBody>
          <a:bodyPr wrap="square" lIns="98741" tIns="49371" rIns="98741" bIns="49371" rtlCol="0">
            <a:spAutoFit/>
          </a:bodyPr>
          <a:lstStyle/>
          <a:p>
            <a:r>
              <a:rPr lang="zh-CN" altLang="en-US" sz="2000" dirty="0" smtClean="0">
                <a:solidFill>
                  <a:srgbClr val="FF0000"/>
                </a:solidFill>
              </a:rPr>
              <a:t>选择需要下传的条码秤之后点击下传，再点击下传到称  等待商品下传完成。（称的</a:t>
            </a:r>
            <a:r>
              <a:rPr lang="en-US" altLang="zh-CN" sz="2000" dirty="0" smtClean="0">
                <a:solidFill>
                  <a:srgbClr val="FF0000"/>
                </a:solidFill>
              </a:rPr>
              <a:t>IP</a:t>
            </a:r>
            <a:r>
              <a:rPr lang="zh-CN" altLang="en-US" sz="2000" dirty="0" smtClean="0">
                <a:solidFill>
                  <a:srgbClr val="FF0000"/>
                </a:solidFill>
              </a:rPr>
              <a:t>地址必需和电脑</a:t>
            </a:r>
            <a:r>
              <a:rPr lang="en-US" altLang="zh-CN" sz="2000" dirty="0" smtClean="0">
                <a:solidFill>
                  <a:srgbClr val="FF0000"/>
                </a:solidFill>
              </a:rPr>
              <a:t>IP</a:t>
            </a:r>
            <a:r>
              <a:rPr lang="zh-CN" altLang="en-US" sz="2000" dirty="0" smtClean="0">
                <a:solidFill>
                  <a:srgbClr val="FF0000"/>
                </a:solidFill>
              </a:rPr>
              <a:t>地址可以</a:t>
            </a:r>
            <a:r>
              <a:rPr lang="en-US" altLang="zh-CN" sz="2000" dirty="0" smtClean="0">
                <a:solidFill>
                  <a:srgbClr val="FF0000"/>
                </a:solidFill>
              </a:rPr>
              <a:t>ping</a:t>
            </a:r>
            <a:r>
              <a:rPr lang="zh-CN" altLang="en-US" sz="2000" dirty="0" smtClean="0">
                <a:solidFill>
                  <a:srgbClr val="FF0000"/>
                </a:solidFill>
              </a:rPr>
              <a:t>通，具体设置咨询电子称经销商）</a:t>
            </a:r>
            <a:endParaRPr lang="zh-CN" altLang="en-US" sz="2000" dirty="0">
              <a:solidFill>
                <a:srgbClr val="FF0000"/>
              </a:solidFill>
            </a:endParaRPr>
          </a:p>
        </p:txBody>
      </p:sp>
      <p:pic>
        <p:nvPicPr>
          <p:cNvPr id="10242" name="Picture 2"/>
          <p:cNvPicPr>
            <a:picLocks noChangeAspect="1" noChangeArrowheads="1"/>
          </p:cNvPicPr>
          <p:nvPr/>
        </p:nvPicPr>
        <p:blipFill>
          <a:blip r:embed="rId3" cstate="print"/>
          <a:srcRect/>
          <a:stretch>
            <a:fillRect/>
          </a:stretch>
        </p:blipFill>
        <p:spPr bwMode="auto">
          <a:xfrm>
            <a:off x="0" y="1368202"/>
            <a:ext cx="7322022" cy="5704888"/>
          </a:xfrm>
          <a:prstGeom prst="rect">
            <a:avLst/>
          </a:prstGeom>
          <a:noFill/>
          <a:ln w="9525">
            <a:noFill/>
            <a:miter lim="800000"/>
            <a:headEnd/>
            <a:tailEnd/>
          </a:ln>
        </p:spPr>
      </p:pic>
      <p:pic>
        <p:nvPicPr>
          <p:cNvPr id="10243" name="Picture 3"/>
          <p:cNvPicPr>
            <a:picLocks noChangeAspect="1" noChangeArrowheads="1"/>
          </p:cNvPicPr>
          <p:nvPr/>
        </p:nvPicPr>
        <p:blipFill>
          <a:blip r:embed="rId4" cstate="print"/>
          <a:srcRect/>
          <a:stretch>
            <a:fillRect/>
          </a:stretch>
        </p:blipFill>
        <p:spPr bwMode="auto">
          <a:xfrm>
            <a:off x="6508750" y="2880370"/>
            <a:ext cx="3571875" cy="2486025"/>
          </a:xfrm>
          <a:prstGeom prst="rect">
            <a:avLst/>
          </a:prstGeom>
          <a:noFill/>
          <a:ln w="9525">
            <a:noFill/>
            <a:miter lim="800000"/>
            <a:headEnd/>
            <a:tailEnd/>
          </a:ln>
        </p:spPr>
      </p:pic>
      <p:sp>
        <p:nvSpPr>
          <p:cNvPr id="5" name="标题 4"/>
          <p:cNvSpPr>
            <a:spLocks noGrp="1"/>
          </p:cNvSpPr>
          <p:nvPr>
            <p:ph type="title" idx="4294967295"/>
          </p:nvPr>
        </p:nvSpPr>
        <p:spPr>
          <a:xfrm>
            <a:off x="8496671" y="5976714"/>
            <a:ext cx="1583954" cy="336342"/>
          </a:xfrm>
        </p:spPr>
        <p:txBody>
          <a:bodyPr>
            <a:normAutofit/>
          </a:bodyPr>
          <a:lstStyle/>
          <a:p>
            <a:r>
              <a:rPr lang="zh-CN" altLang="en-US" sz="800" dirty="0" smtClean="0">
                <a:solidFill>
                  <a:schemeClr val="accent6">
                    <a:lumMod val="20000"/>
                    <a:lumOff val="80000"/>
                  </a:schemeClr>
                </a:solidFill>
              </a:rPr>
              <a:t>   3</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电子秤商品下传</a:t>
            </a:r>
            <a:endParaRPr lang="zh-CN" altLang="en-US" sz="800" dirty="0">
              <a:solidFill>
                <a:schemeClr val="accent6">
                  <a:lumMod val="20000"/>
                  <a:lumOff val="8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0"/>
            <a:ext cx="10080625" cy="653704"/>
          </a:xfrm>
          <a:prstGeom prst="rect">
            <a:avLst/>
          </a:prstGeom>
          <a:noFill/>
        </p:spPr>
        <p:txBody>
          <a:bodyPr wrap="square" lIns="98741" tIns="49371" rIns="98741" bIns="49371" rtlCol="0">
            <a:spAutoFit/>
          </a:bodyPr>
          <a:lstStyle/>
          <a:p>
            <a:r>
              <a:rPr lang="zh-CN" altLang="en-US" sz="1800" dirty="0" smtClean="0"/>
              <a:t>商品库存：新店第一次进货库存可以在录入商品档案的时候一起录入。</a:t>
            </a:r>
            <a:r>
              <a:rPr lang="en-US" altLang="zh-CN" sz="1800" dirty="0" smtClean="0"/>
              <a:t>(</a:t>
            </a:r>
            <a:r>
              <a:rPr lang="zh-CN" altLang="en-US" sz="1800" dirty="0" smtClean="0"/>
              <a:t>注：此功能只为第一次使用！后期最好在采购进货操作库存。）采购进货具体步骤下文会有详细介绍！</a:t>
            </a:r>
            <a:endParaRPr lang="zh-CN" altLang="en-US" sz="1800" dirty="0"/>
          </a:p>
        </p:txBody>
      </p:sp>
      <p:sp>
        <p:nvSpPr>
          <p:cNvPr id="4" name="TextBox 3"/>
          <p:cNvSpPr txBox="1"/>
          <p:nvPr/>
        </p:nvSpPr>
        <p:spPr>
          <a:xfrm>
            <a:off x="2" y="4961402"/>
            <a:ext cx="10080625" cy="1761700"/>
          </a:xfrm>
          <a:prstGeom prst="rect">
            <a:avLst/>
          </a:prstGeom>
          <a:noFill/>
        </p:spPr>
        <p:txBody>
          <a:bodyPr wrap="square" lIns="98741" tIns="49371" rIns="98741" bIns="49371" rtlCol="0">
            <a:spAutoFit/>
          </a:bodyPr>
          <a:lstStyle/>
          <a:p>
            <a:r>
              <a:rPr lang="zh-CN" altLang="en-US" sz="1800" b="1" dirty="0" smtClean="0">
                <a:solidFill>
                  <a:srgbClr val="FF0000"/>
                </a:solidFill>
              </a:rPr>
              <a:t>    此功能输入库存为直接覆盖仓库现有库存，比如原某商品原先库存有</a:t>
            </a:r>
            <a:r>
              <a:rPr lang="en-US" altLang="zh-CN" sz="1800" b="1" dirty="0" smtClean="0">
                <a:solidFill>
                  <a:srgbClr val="FF0000"/>
                </a:solidFill>
              </a:rPr>
              <a:t>5</a:t>
            </a:r>
            <a:r>
              <a:rPr lang="zh-CN" altLang="en-US" sz="1800" b="1" dirty="0" smtClean="0">
                <a:solidFill>
                  <a:srgbClr val="FF0000"/>
                </a:solidFill>
              </a:rPr>
              <a:t>个，现在又进货</a:t>
            </a:r>
            <a:r>
              <a:rPr lang="en-US" altLang="zh-CN" sz="1800" b="1" dirty="0" smtClean="0">
                <a:solidFill>
                  <a:srgbClr val="FF0000"/>
                </a:solidFill>
              </a:rPr>
              <a:t>10</a:t>
            </a:r>
            <a:r>
              <a:rPr lang="zh-CN" altLang="en-US" sz="1800" b="1" dirty="0" smtClean="0">
                <a:solidFill>
                  <a:srgbClr val="FF0000"/>
                </a:solidFill>
              </a:rPr>
              <a:t>个，则这里应填写</a:t>
            </a:r>
            <a:r>
              <a:rPr lang="en-US" altLang="zh-CN" sz="1800" b="1" dirty="0" smtClean="0">
                <a:solidFill>
                  <a:srgbClr val="FF0000"/>
                </a:solidFill>
              </a:rPr>
              <a:t>15</a:t>
            </a:r>
            <a:r>
              <a:rPr lang="zh-CN" altLang="en-US" sz="1800" b="1" dirty="0" smtClean="0">
                <a:solidFill>
                  <a:srgbClr val="FF0000"/>
                </a:solidFill>
              </a:rPr>
              <a:t>个而不是</a:t>
            </a:r>
            <a:r>
              <a:rPr lang="en-US" altLang="zh-CN" sz="1800" b="1" dirty="0" smtClean="0">
                <a:solidFill>
                  <a:srgbClr val="FF0000"/>
                </a:solidFill>
              </a:rPr>
              <a:t>10</a:t>
            </a:r>
            <a:r>
              <a:rPr lang="zh-CN" altLang="en-US" sz="1800" b="1" dirty="0" smtClean="0">
                <a:solidFill>
                  <a:srgbClr val="FF0000"/>
                </a:solidFill>
              </a:rPr>
              <a:t>个。后期加货</a:t>
            </a:r>
            <a:endParaRPr lang="en-US" altLang="zh-CN" sz="1800" b="1" dirty="0" smtClean="0">
              <a:solidFill>
                <a:srgbClr val="FF0000"/>
              </a:solidFill>
            </a:endParaRPr>
          </a:p>
          <a:p>
            <a:r>
              <a:rPr lang="zh-CN" altLang="en-US" sz="1800" b="1" dirty="0" smtClean="0">
                <a:solidFill>
                  <a:srgbClr val="FF0000"/>
                </a:solidFill>
              </a:rPr>
              <a:t>    可用采购管理中的采购进货来输入库存，采购进货输入数量则是累加库存，进货多少就填写多少。如原先库存有</a:t>
            </a:r>
            <a:r>
              <a:rPr lang="en-US" altLang="zh-CN" sz="1800" b="1" dirty="0" smtClean="0">
                <a:solidFill>
                  <a:srgbClr val="FF0000"/>
                </a:solidFill>
              </a:rPr>
              <a:t>5</a:t>
            </a:r>
            <a:r>
              <a:rPr lang="zh-CN" altLang="en-US" sz="1800" b="1" dirty="0" smtClean="0">
                <a:solidFill>
                  <a:srgbClr val="FF0000"/>
                </a:solidFill>
              </a:rPr>
              <a:t>个，现在进货</a:t>
            </a:r>
            <a:r>
              <a:rPr lang="en-US" altLang="zh-CN" sz="1800" b="1" dirty="0" smtClean="0">
                <a:solidFill>
                  <a:srgbClr val="FF0000"/>
                </a:solidFill>
              </a:rPr>
              <a:t>10</a:t>
            </a:r>
            <a:r>
              <a:rPr lang="zh-CN" altLang="en-US" sz="1800" b="1" dirty="0" smtClean="0">
                <a:solidFill>
                  <a:srgbClr val="FF0000"/>
                </a:solidFill>
              </a:rPr>
              <a:t>个， </a:t>
            </a:r>
            <a:endParaRPr lang="en-US" altLang="zh-CN" sz="1800" b="1" dirty="0" smtClean="0">
              <a:solidFill>
                <a:srgbClr val="FF0000"/>
              </a:solidFill>
            </a:endParaRPr>
          </a:p>
          <a:p>
            <a:r>
              <a:rPr lang="zh-CN" altLang="en-US" sz="1800" b="1" dirty="0" smtClean="0">
                <a:solidFill>
                  <a:srgbClr val="FF0000"/>
                </a:solidFill>
              </a:rPr>
              <a:t>    用采购进货入库的话数量就填写</a:t>
            </a:r>
            <a:r>
              <a:rPr lang="en-US" altLang="zh-CN" sz="1800" b="1" dirty="0" smtClean="0">
                <a:solidFill>
                  <a:srgbClr val="FF0000"/>
                </a:solidFill>
              </a:rPr>
              <a:t>10</a:t>
            </a:r>
            <a:r>
              <a:rPr lang="zh-CN" altLang="en-US" sz="1800" b="1" dirty="0" smtClean="0">
                <a:solidFill>
                  <a:srgbClr val="FF0000"/>
                </a:solidFill>
              </a:rPr>
              <a:t>个</a:t>
            </a:r>
            <a:r>
              <a:rPr lang="zh-CN" altLang="en-US" sz="1800" dirty="0" smtClean="0"/>
              <a:t>。采购进货录入库存后期可查询每次进货的时间以及单据，要是做供应商对账这块，必须从采购进货这录入采购进货单，相应库存也会增加。</a:t>
            </a:r>
            <a:endParaRPr lang="en-US" altLang="zh-CN" sz="1800" dirty="0" smtClean="0"/>
          </a:p>
        </p:txBody>
      </p:sp>
      <p:pic>
        <p:nvPicPr>
          <p:cNvPr id="11266" name="Picture 2"/>
          <p:cNvPicPr>
            <a:picLocks noChangeAspect="1" noChangeArrowheads="1"/>
          </p:cNvPicPr>
          <p:nvPr/>
        </p:nvPicPr>
        <p:blipFill>
          <a:blip r:embed="rId3" cstate="print"/>
          <a:srcRect/>
          <a:stretch>
            <a:fillRect/>
          </a:stretch>
        </p:blipFill>
        <p:spPr bwMode="auto">
          <a:xfrm>
            <a:off x="1943968" y="720130"/>
            <a:ext cx="5594400" cy="4153682"/>
          </a:xfrm>
          <a:prstGeom prst="rect">
            <a:avLst/>
          </a:prstGeom>
          <a:noFill/>
          <a:ln w="9525">
            <a:noFill/>
            <a:miter lim="800000"/>
            <a:headEnd/>
            <a:tailEnd/>
          </a:ln>
        </p:spPr>
      </p:pic>
      <p:sp>
        <p:nvSpPr>
          <p:cNvPr id="6" name="标题 5"/>
          <p:cNvSpPr>
            <a:spLocks noGrp="1"/>
          </p:cNvSpPr>
          <p:nvPr>
            <p:ph type="title" idx="4294967295"/>
          </p:nvPr>
        </p:nvSpPr>
        <p:spPr>
          <a:xfrm>
            <a:off x="9072760" y="4608562"/>
            <a:ext cx="1007865" cy="216024"/>
          </a:xfrm>
        </p:spPr>
        <p:txBody>
          <a:bodyPr>
            <a:normAutofit fontScale="90000"/>
          </a:bodyPr>
          <a:lstStyle/>
          <a:p>
            <a:r>
              <a:rPr lang="zh-CN" altLang="en-US" sz="800" dirty="0" smtClean="0">
                <a:solidFill>
                  <a:schemeClr val="accent6">
                    <a:lumMod val="20000"/>
                    <a:lumOff val="80000"/>
                  </a:schemeClr>
                </a:solidFill>
              </a:rPr>
              <a:t>五</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商品初期入库</a:t>
            </a:r>
            <a:endParaRPr lang="zh-CN" altLang="en-US" sz="800" dirty="0">
              <a:solidFill>
                <a:schemeClr val="accent6">
                  <a:lumMod val="20000"/>
                  <a:lumOff val="8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0"/>
            <a:ext cx="10080625" cy="715259"/>
          </a:xfrm>
          <a:prstGeom prst="rect">
            <a:avLst/>
          </a:prstGeom>
          <a:noFill/>
        </p:spPr>
        <p:txBody>
          <a:bodyPr wrap="square" lIns="98741" tIns="49371" rIns="98741" bIns="49371" rtlCol="0">
            <a:spAutoFit/>
          </a:bodyPr>
          <a:lstStyle/>
          <a:p>
            <a:r>
              <a:rPr lang="zh-CN" altLang="en-US" sz="2000" dirty="0" smtClean="0"/>
              <a:t>客户信息：用于管理批发客户，批发销售，批发退货，客户账款结算等。操作流程和供应商信息一样</a:t>
            </a:r>
            <a:endParaRPr lang="zh-CN" altLang="en-US" sz="2000" dirty="0"/>
          </a:p>
        </p:txBody>
      </p:sp>
      <p:pic>
        <p:nvPicPr>
          <p:cNvPr id="15362" name="Picture 2"/>
          <p:cNvPicPr>
            <a:picLocks noChangeAspect="1" noChangeArrowheads="1"/>
          </p:cNvPicPr>
          <p:nvPr/>
        </p:nvPicPr>
        <p:blipFill>
          <a:blip r:embed="rId3" cstate="print"/>
          <a:srcRect/>
          <a:stretch>
            <a:fillRect/>
          </a:stretch>
        </p:blipFill>
        <p:spPr bwMode="auto">
          <a:xfrm>
            <a:off x="0" y="1152178"/>
            <a:ext cx="8928744" cy="5580465"/>
          </a:xfrm>
          <a:prstGeom prst="rect">
            <a:avLst/>
          </a:prstGeom>
          <a:noFill/>
          <a:ln w="9525">
            <a:noFill/>
            <a:miter lim="800000"/>
            <a:headEnd/>
            <a:tailEnd/>
          </a:ln>
        </p:spPr>
      </p:pic>
      <p:sp>
        <p:nvSpPr>
          <p:cNvPr id="5" name="标题 4"/>
          <p:cNvSpPr>
            <a:spLocks noGrp="1"/>
          </p:cNvSpPr>
          <p:nvPr>
            <p:ph type="title" idx="4294967295"/>
          </p:nvPr>
        </p:nvSpPr>
        <p:spPr>
          <a:xfrm>
            <a:off x="8712695" y="6480770"/>
            <a:ext cx="1367930" cy="359752"/>
          </a:xfrm>
        </p:spPr>
        <p:txBody>
          <a:bodyPr>
            <a:normAutofit/>
          </a:bodyPr>
          <a:lstStyle/>
          <a:p>
            <a:r>
              <a:rPr lang="zh-CN" altLang="en-US" sz="800" dirty="0" smtClean="0">
                <a:solidFill>
                  <a:schemeClr val="accent6">
                    <a:lumMod val="20000"/>
                    <a:lumOff val="80000"/>
                  </a:schemeClr>
                </a:solidFill>
              </a:rPr>
              <a:t>六</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客户</a:t>
            </a:r>
            <a:endParaRPr lang="zh-CN" altLang="en-US" sz="800" dirty="0">
              <a:solidFill>
                <a:schemeClr val="accent6">
                  <a:lumMod val="20000"/>
                  <a:lumOff val="80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288082"/>
            <a:ext cx="10080625" cy="407483"/>
          </a:xfrm>
          <a:prstGeom prst="rect">
            <a:avLst/>
          </a:prstGeom>
          <a:noFill/>
        </p:spPr>
        <p:txBody>
          <a:bodyPr wrap="square" lIns="98741" tIns="49371" rIns="98741" bIns="49371" rtlCol="0">
            <a:spAutoFit/>
          </a:bodyPr>
          <a:lstStyle/>
          <a:p>
            <a:r>
              <a:rPr lang="zh-CN" altLang="en-US" sz="2000" dirty="0" smtClean="0"/>
              <a:t>添加好类别之后，选择类别点击新增将客户的信息填写完整保存。</a:t>
            </a:r>
            <a:endParaRPr lang="zh-CN" altLang="en-US" sz="2000" dirty="0"/>
          </a:p>
        </p:txBody>
      </p:sp>
      <p:pic>
        <p:nvPicPr>
          <p:cNvPr id="16386" name="Picture 2"/>
          <p:cNvPicPr>
            <a:picLocks noChangeAspect="1" noChangeArrowheads="1"/>
          </p:cNvPicPr>
          <p:nvPr/>
        </p:nvPicPr>
        <p:blipFill>
          <a:blip r:embed="rId3" cstate="print"/>
          <a:srcRect/>
          <a:stretch>
            <a:fillRect/>
          </a:stretch>
        </p:blipFill>
        <p:spPr bwMode="auto">
          <a:xfrm>
            <a:off x="0" y="1008162"/>
            <a:ext cx="7200552" cy="5600429"/>
          </a:xfrm>
          <a:prstGeom prst="rect">
            <a:avLst/>
          </a:prstGeom>
          <a:noFill/>
          <a:ln w="9525">
            <a:noFill/>
            <a:miter lim="800000"/>
            <a:headEnd/>
            <a:tailEnd/>
          </a:ln>
        </p:spPr>
      </p:pic>
      <p:sp>
        <p:nvSpPr>
          <p:cNvPr id="4" name="标题 3"/>
          <p:cNvSpPr>
            <a:spLocks noGrp="1"/>
          </p:cNvSpPr>
          <p:nvPr>
            <p:ph type="title" idx="4294967295"/>
          </p:nvPr>
        </p:nvSpPr>
        <p:spPr>
          <a:xfrm>
            <a:off x="7992615" y="5040610"/>
            <a:ext cx="2088010"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新增客户信息填写</a:t>
            </a:r>
            <a:endParaRPr lang="zh-CN" altLang="en-US" sz="800" dirty="0">
              <a:solidFill>
                <a:schemeClr val="accent6">
                  <a:lumMod val="20000"/>
                  <a:lumOff val="8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0080625" cy="2084865"/>
          </a:xfrm>
          <a:prstGeom prst="rect">
            <a:avLst/>
          </a:prstGeom>
          <a:noFill/>
        </p:spPr>
        <p:txBody>
          <a:bodyPr wrap="square" lIns="98741" tIns="49371" rIns="98741" bIns="49371" rtlCol="0">
            <a:spAutoFit/>
          </a:bodyPr>
          <a:lstStyle/>
          <a:p>
            <a:endParaRPr lang="en-US" altLang="zh-CN" sz="1500" dirty="0" smtClean="0"/>
          </a:p>
          <a:p>
            <a:r>
              <a:rPr lang="en-US" altLang="zh-CN" sz="1500" dirty="0" smtClean="0"/>
              <a:t>                                                                                                      </a:t>
            </a:r>
            <a:r>
              <a:rPr lang="en-US" altLang="zh-CN" dirty="0" smtClean="0"/>
              <a:t> </a:t>
            </a:r>
            <a:r>
              <a:rPr lang="zh-CN" altLang="en-US" sz="2400" dirty="0" smtClean="0"/>
              <a:t>基础资料</a:t>
            </a:r>
            <a:endParaRPr lang="en-US" altLang="zh-CN" sz="2400" dirty="0" smtClean="0"/>
          </a:p>
          <a:p>
            <a:r>
              <a:rPr lang="en-US" altLang="zh-CN" sz="1500" dirty="0" smtClean="0"/>
              <a:t>   </a:t>
            </a:r>
            <a:r>
              <a:rPr lang="zh-CN" altLang="en-US" sz="1800" dirty="0" smtClean="0"/>
              <a:t>基础资料是管理门店的一些基本信息所用的，比如：供应商信息，商品信息，门店信息，商品单位，付款方式，品牌等。在软件正式投入使用之前需要把这些基本信息录入到系统当中。</a:t>
            </a:r>
            <a:endParaRPr lang="en-US" altLang="zh-CN" sz="1800" dirty="0" smtClean="0"/>
          </a:p>
          <a:p>
            <a:r>
              <a:rPr lang="en-US" altLang="zh-CN" sz="1800" dirty="0" smtClean="0"/>
              <a:t>  </a:t>
            </a:r>
            <a:r>
              <a:rPr lang="zh-CN" altLang="en-US" sz="1800" dirty="0" smtClean="0"/>
              <a:t>商品管理：商品管理就是录入所销售商品的基本信息如条码、名称、价格等等。</a:t>
            </a:r>
            <a:r>
              <a:rPr lang="zh-CN" altLang="en-US" sz="1800" b="1" dirty="0" smtClean="0">
                <a:solidFill>
                  <a:srgbClr val="FF0000"/>
                </a:solidFill>
              </a:rPr>
              <a:t>可以说是最重要的一项功能，如果不先进行这步操作，后面所有的功能也都无从实现</a:t>
            </a:r>
            <a:r>
              <a:rPr lang="zh-CN" altLang="en-US" sz="1800" dirty="0" smtClean="0"/>
              <a:t>。</a:t>
            </a:r>
            <a:endParaRPr lang="en-US" altLang="zh-CN" sz="1800" dirty="0" smtClean="0"/>
          </a:p>
          <a:p>
            <a:r>
              <a:rPr lang="zh-CN" altLang="en-US" sz="1800" dirty="0" smtClean="0"/>
              <a:t>第一步：打开基础档案，基础导航</a:t>
            </a:r>
            <a:r>
              <a:rPr lang="en-US" altLang="zh-CN" sz="1800" dirty="0" smtClean="0"/>
              <a:t>—</a:t>
            </a:r>
            <a:r>
              <a:rPr lang="zh-CN" altLang="en-US" sz="1800" dirty="0" smtClean="0"/>
              <a:t>商品档案</a:t>
            </a:r>
            <a:endParaRPr lang="en-US" altLang="zh-CN" sz="1800" dirty="0" smtClean="0"/>
          </a:p>
        </p:txBody>
      </p:sp>
      <p:pic>
        <p:nvPicPr>
          <p:cNvPr id="1027" name="Picture 3"/>
          <p:cNvPicPr>
            <a:picLocks noChangeAspect="1" noChangeArrowheads="1"/>
          </p:cNvPicPr>
          <p:nvPr/>
        </p:nvPicPr>
        <p:blipFill>
          <a:blip r:embed="rId3" cstate="print"/>
          <a:srcRect/>
          <a:stretch>
            <a:fillRect/>
          </a:stretch>
        </p:blipFill>
        <p:spPr bwMode="auto">
          <a:xfrm>
            <a:off x="0" y="2088282"/>
            <a:ext cx="10080625" cy="5112618"/>
          </a:xfrm>
          <a:prstGeom prst="rect">
            <a:avLst/>
          </a:prstGeom>
          <a:noFill/>
          <a:ln w="9525">
            <a:noFill/>
            <a:miter lim="800000"/>
            <a:headEnd/>
            <a:tailEnd/>
          </a:ln>
        </p:spPr>
      </p:pic>
      <p:sp>
        <p:nvSpPr>
          <p:cNvPr id="6" name="标题 5"/>
          <p:cNvSpPr>
            <a:spLocks noGrp="1"/>
          </p:cNvSpPr>
          <p:nvPr>
            <p:ph type="title" idx="4294967295"/>
          </p:nvPr>
        </p:nvSpPr>
        <p:spPr>
          <a:xfrm>
            <a:off x="8712720" y="5328642"/>
            <a:ext cx="1583731" cy="288032"/>
          </a:xfrm>
        </p:spPr>
        <p:txBody>
          <a:bodyPr>
            <a:normAutofit/>
          </a:bodyPr>
          <a:lstStyle/>
          <a:p>
            <a:r>
              <a:rPr lang="zh-CN" altLang="en-US" sz="800" dirty="0" smtClean="0">
                <a:solidFill>
                  <a:schemeClr val="accent6">
                    <a:lumMod val="20000"/>
                    <a:lumOff val="80000"/>
                  </a:schemeClr>
                </a:solidFill>
              </a:rPr>
              <a:t>后台   基础资料</a:t>
            </a:r>
            <a:endParaRPr lang="zh-CN" altLang="en-US" sz="800" dirty="0">
              <a:solidFill>
                <a:schemeClr val="accent6">
                  <a:lumMod val="20000"/>
                  <a:lumOff val="8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32098"/>
            <a:ext cx="10080625" cy="715259"/>
          </a:xfrm>
          <a:prstGeom prst="rect">
            <a:avLst/>
          </a:prstGeom>
          <a:noFill/>
        </p:spPr>
        <p:txBody>
          <a:bodyPr wrap="square" lIns="98741" tIns="49371" rIns="98741" bIns="49371" rtlCol="0">
            <a:spAutoFit/>
          </a:bodyPr>
          <a:lstStyle/>
          <a:p>
            <a:r>
              <a:rPr lang="zh-CN" altLang="en-US" sz="2000" dirty="0" smtClean="0"/>
              <a:t>通用信息：主要用于添加前台付款方式所需。点击新增账户，必须输入账户名称，快捷键和其他看实际需要填写    完成后保存</a:t>
            </a:r>
            <a:endParaRPr lang="zh-CN" altLang="en-US" sz="2000" dirty="0"/>
          </a:p>
        </p:txBody>
      </p:sp>
      <p:pic>
        <p:nvPicPr>
          <p:cNvPr id="17411" name="Picture 3"/>
          <p:cNvPicPr>
            <a:picLocks noChangeAspect="1" noChangeArrowheads="1"/>
          </p:cNvPicPr>
          <p:nvPr/>
        </p:nvPicPr>
        <p:blipFill>
          <a:blip r:embed="rId3" cstate="print"/>
          <a:srcRect/>
          <a:stretch>
            <a:fillRect/>
          </a:stretch>
        </p:blipFill>
        <p:spPr bwMode="auto">
          <a:xfrm>
            <a:off x="0" y="1512218"/>
            <a:ext cx="8219381" cy="5008033"/>
          </a:xfrm>
          <a:prstGeom prst="rect">
            <a:avLst/>
          </a:prstGeom>
          <a:noFill/>
          <a:ln w="9525">
            <a:noFill/>
            <a:miter lim="800000"/>
            <a:headEnd/>
            <a:tailEnd/>
          </a:ln>
        </p:spPr>
      </p:pic>
      <p:sp>
        <p:nvSpPr>
          <p:cNvPr id="6" name="标题 5"/>
          <p:cNvSpPr>
            <a:spLocks noGrp="1"/>
          </p:cNvSpPr>
          <p:nvPr>
            <p:ph type="title" idx="4294967295"/>
          </p:nvPr>
        </p:nvSpPr>
        <p:spPr>
          <a:xfrm>
            <a:off x="8784703" y="5472658"/>
            <a:ext cx="1295922" cy="143728"/>
          </a:xfrm>
        </p:spPr>
        <p:txBody>
          <a:bodyPr>
            <a:normAutofit fontScale="90000"/>
          </a:bodyPr>
          <a:lstStyle/>
          <a:p>
            <a:r>
              <a:rPr lang="zh-CN" altLang="en-US" sz="800" dirty="0" smtClean="0">
                <a:solidFill>
                  <a:schemeClr val="accent6">
                    <a:lumMod val="20000"/>
                    <a:lumOff val="80000"/>
                  </a:schemeClr>
                </a:solidFill>
              </a:rPr>
              <a:t>七</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通用信息</a:t>
            </a:r>
            <a:endParaRPr lang="zh-CN" altLang="en-US" sz="800" dirty="0">
              <a:solidFill>
                <a:schemeClr val="accent6">
                  <a:lumMod val="20000"/>
                  <a:lumOff val="8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0"/>
            <a:ext cx="10080625" cy="1207702"/>
          </a:xfrm>
          <a:prstGeom prst="rect">
            <a:avLst/>
          </a:prstGeom>
          <a:noFill/>
        </p:spPr>
        <p:txBody>
          <a:bodyPr wrap="square" lIns="98741" tIns="49371" rIns="98741" bIns="49371" rtlCol="0">
            <a:spAutoFit/>
          </a:bodyPr>
          <a:lstStyle/>
          <a:p>
            <a:r>
              <a:rPr lang="zh-CN" altLang="en-US" sz="1800" dirty="0" smtClean="0"/>
              <a:t>标签打印：打印商品的标签信息，标签有两种，货架标签和条码标签。其他就是自定义标签如商场特价标签促销标签等。货架标签则是放在货架上方便顾客查看价格等等。条码标签则是针对一些没有商品条码的商品，打印出来之后贴在产品上便于前台结账时扫描付款。（关于模板设置可以联系软件供应商远程或者电话指导设计标签打印模板）</a:t>
            </a:r>
            <a:endParaRPr lang="zh-CN" altLang="en-US" sz="1800" dirty="0"/>
          </a:p>
        </p:txBody>
      </p:sp>
      <p:pic>
        <p:nvPicPr>
          <p:cNvPr id="18434" name="Picture 2"/>
          <p:cNvPicPr>
            <a:picLocks noChangeAspect="1" noChangeArrowheads="1"/>
          </p:cNvPicPr>
          <p:nvPr/>
        </p:nvPicPr>
        <p:blipFill>
          <a:blip r:embed="rId3" cstate="print"/>
          <a:srcRect/>
          <a:stretch>
            <a:fillRect/>
          </a:stretch>
        </p:blipFill>
        <p:spPr bwMode="auto">
          <a:xfrm>
            <a:off x="0" y="1656234"/>
            <a:ext cx="8712720" cy="5445450"/>
          </a:xfrm>
          <a:prstGeom prst="rect">
            <a:avLst/>
          </a:prstGeom>
          <a:noFill/>
          <a:ln w="9525">
            <a:noFill/>
            <a:miter lim="800000"/>
            <a:headEnd/>
            <a:tailEnd/>
          </a:ln>
        </p:spPr>
      </p:pic>
      <p:sp>
        <p:nvSpPr>
          <p:cNvPr id="5" name="标题 4"/>
          <p:cNvSpPr>
            <a:spLocks noGrp="1"/>
          </p:cNvSpPr>
          <p:nvPr>
            <p:ph type="title" idx="4294967295"/>
          </p:nvPr>
        </p:nvSpPr>
        <p:spPr>
          <a:xfrm>
            <a:off x="8568704" y="3672458"/>
            <a:ext cx="1871986" cy="215736"/>
          </a:xfrm>
        </p:spPr>
        <p:txBody>
          <a:bodyPr>
            <a:noAutofit/>
          </a:bodyPr>
          <a:lstStyle/>
          <a:p>
            <a:r>
              <a:rPr lang="zh-CN" altLang="en-US" sz="800" dirty="0" smtClean="0">
                <a:solidFill>
                  <a:schemeClr val="accent6">
                    <a:lumMod val="20000"/>
                    <a:lumOff val="80000"/>
                  </a:schemeClr>
                </a:solidFill>
              </a:rPr>
              <a:t>八</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标签打印</a:t>
            </a:r>
            <a:endParaRPr lang="zh-CN" altLang="en-US" sz="800" dirty="0">
              <a:solidFill>
                <a:schemeClr val="accent6">
                  <a:lumMod val="20000"/>
                  <a:lumOff val="80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432098"/>
            <a:ext cx="10080625" cy="407483"/>
          </a:xfrm>
          <a:prstGeom prst="rect">
            <a:avLst/>
          </a:prstGeom>
          <a:noFill/>
        </p:spPr>
        <p:txBody>
          <a:bodyPr wrap="square" lIns="98741" tIns="49371" rIns="98741" bIns="49371" rtlCol="0">
            <a:spAutoFit/>
          </a:bodyPr>
          <a:lstStyle/>
          <a:p>
            <a:r>
              <a:rPr lang="zh-CN" altLang="en-US" sz="2000" dirty="0" smtClean="0"/>
              <a:t>采购进货</a:t>
            </a:r>
            <a:r>
              <a:rPr lang="en-US" altLang="zh-CN" sz="2000" dirty="0" smtClean="0"/>
              <a:t>:</a:t>
            </a:r>
            <a:r>
              <a:rPr lang="zh-CN" altLang="en-US" sz="2000" dirty="0" smtClean="0"/>
              <a:t>用于仓库后期加货入库。打开采购管理，采购进货。</a:t>
            </a:r>
            <a:endParaRPr lang="zh-CN" altLang="en-US" sz="2000" dirty="0"/>
          </a:p>
        </p:txBody>
      </p:sp>
      <p:pic>
        <p:nvPicPr>
          <p:cNvPr id="19458" name="Picture 2"/>
          <p:cNvPicPr>
            <a:picLocks noChangeAspect="1" noChangeArrowheads="1"/>
          </p:cNvPicPr>
          <p:nvPr/>
        </p:nvPicPr>
        <p:blipFill>
          <a:blip r:embed="rId3" cstate="print"/>
          <a:srcRect/>
          <a:stretch>
            <a:fillRect/>
          </a:stretch>
        </p:blipFill>
        <p:spPr bwMode="auto">
          <a:xfrm>
            <a:off x="0" y="1080170"/>
            <a:ext cx="9793168" cy="6120730"/>
          </a:xfrm>
          <a:prstGeom prst="rect">
            <a:avLst/>
          </a:prstGeom>
          <a:noFill/>
          <a:ln w="9525">
            <a:noFill/>
            <a:miter lim="800000"/>
            <a:headEnd/>
            <a:tailEnd/>
          </a:ln>
        </p:spPr>
      </p:pic>
      <p:sp>
        <p:nvSpPr>
          <p:cNvPr id="5" name="标题 4"/>
          <p:cNvSpPr>
            <a:spLocks noGrp="1"/>
          </p:cNvSpPr>
          <p:nvPr>
            <p:ph type="title" idx="4294967295"/>
          </p:nvPr>
        </p:nvSpPr>
        <p:spPr>
          <a:xfrm>
            <a:off x="8928719" y="0"/>
            <a:ext cx="1151906" cy="431760"/>
          </a:xfrm>
        </p:spPr>
        <p:txBody>
          <a:bodyPr>
            <a:normAutofit/>
          </a:bodyPr>
          <a:lstStyle/>
          <a:p>
            <a:r>
              <a:rPr lang="zh-CN" altLang="en-US" sz="800" dirty="0" smtClean="0">
                <a:solidFill>
                  <a:schemeClr val="accent6">
                    <a:lumMod val="20000"/>
                    <a:lumOff val="80000"/>
                  </a:schemeClr>
                </a:solidFill>
              </a:rPr>
              <a:t>九</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采购</a:t>
            </a:r>
            <a:endParaRPr lang="zh-CN" altLang="en-US" sz="800" dirty="0">
              <a:solidFill>
                <a:schemeClr val="accent6">
                  <a:lumMod val="20000"/>
                  <a:lumOff val="80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 y="2"/>
            <a:ext cx="10080625" cy="1484701"/>
          </a:xfrm>
          <a:prstGeom prst="rect">
            <a:avLst/>
          </a:prstGeom>
          <a:noFill/>
        </p:spPr>
        <p:txBody>
          <a:bodyPr wrap="square" lIns="98741" tIns="49371" rIns="98741" bIns="49371" rtlCol="0">
            <a:spAutoFit/>
          </a:bodyPr>
          <a:lstStyle/>
          <a:p>
            <a:r>
              <a:rPr lang="zh-CN" altLang="en-US" sz="1800" dirty="0" smtClean="0"/>
              <a:t>打开采购进货单，</a:t>
            </a:r>
            <a:r>
              <a:rPr lang="en-US" altLang="zh-CN" sz="1800" dirty="0" smtClean="0"/>
              <a:t>1</a:t>
            </a:r>
            <a:r>
              <a:rPr lang="zh-CN" altLang="en-US" sz="1800" dirty="0" smtClean="0"/>
              <a:t>选择供应商，如不需要细分供应商选择系统默认自购即可</a:t>
            </a:r>
            <a:r>
              <a:rPr lang="en-US" altLang="zh-CN" sz="1800" dirty="0" smtClean="0"/>
              <a:t>. 2</a:t>
            </a:r>
            <a:r>
              <a:rPr lang="zh-CN" altLang="en-US" sz="1800" dirty="0" smtClean="0"/>
              <a:t> 点击录入商品那个栏框 扫描商品条码或者手工输入商品条码后几位，系统会自动检索，也可以直接打商品的拼音码敲下回车就会自动检索商品 </a:t>
            </a:r>
            <a:r>
              <a:rPr lang="en-US" altLang="zh-CN" sz="1800" dirty="0" smtClean="0"/>
              <a:t>3</a:t>
            </a:r>
            <a:r>
              <a:rPr lang="zh-CN" altLang="en-US" sz="1800" dirty="0" smtClean="0"/>
              <a:t>在输入相应的进货数量 </a:t>
            </a:r>
            <a:r>
              <a:rPr lang="en-US" altLang="zh-CN" sz="1800" dirty="0" smtClean="0"/>
              <a:t>4 </a:t>
            </a:r>
            <a:r>
              <a:rPr lang="zh-CN" altLang="en-US" sz="1800" dirty="0" smtClean="0"/>
              <a:t>点击确定按钮 </a:t>
            </a:r>
            <a:r>
              <a:rPr lang="en-US" altLang="zh-CN" sz="1800" dirty="0" smtClean="0"/>
              <a:t>5 </a:t>
            </a:r>
            <a:r>
              <a:rPr lang="zh-CN" altLang="en-US" sz="1800" dirty="0" smtClean="0"/>
              <a:t>点击下方进货 这样整个采购流程完结！（注：采购单据可每次做很多商品，比如你这次进了</a:t>
            </a:r>
            <a:r>
              <a:rPr lang="en-US" altLang="zh-CN" sz="1800" dirty="0" smtClean="0"/>
              <a:t>10</a:t>
            </a:r>
            <a:r>
              <a:rPr lang="zh-CN" altLang="en-US" sz="1800" dirty="0" smtClean="0"/>
              <a:t>件不同品类的商品按照上面的步骤全部输入完成后最后点击进货在点击是即可）</a:t>
            </a:r>
            <a:endParaRPr lang="zh-CN" altLang="en-US" sz="1800" dirty="0"/>
          </a:p>
        </p:txBody>
      </p:sp>
      <p:pic>
        <p:nvPicPr>
          <p:cNvPr id="20482" name="Picture 2"/>
          <p:cNvPicPr>
            <a:picLocks noChangeAspect="1" noChangeArrowheads="1"/>
          </p:cNvPicPr>
          <p:nvPr/>
        </p:nvPicPr>
        <p:blipFill>
          <a:blip r:embed="rId3" cstate="print"/>
          <a:srcRect/>
          <a:stretch>
            <a:fillRect/>
          </a:stretch>
        </p:blipFill>
        <p:spPr bwMode="auto">
          <a:xfrm>
            <a:off x="0" y="1702808"/>
            <a:ext cx="8784728" cy="5498092"/>
          </a:xfrm>
          <a:prstGeom prst="rect">
            <a:avLst/>
          </a:prstGeom>
          <a:noFill/>
          <a:ln w="9525">
            <a:noFill/>
            <a:miter lim="800000"/>
            <a:headEnd/>
            <a:tailEnd/>
          </a:ln>
        </p:spPr>
      </p:pic>
      <p:sp>
        <p:nvSpPr>
          <p:cNvPr id="4" name="标题 3"/>
          <p:cNvSpPr>
            <a:spLocks noGrp="1"/>
          </p:cNvSpPr>
          <p:nvPr>
            <p:ph type="title" idx="4294967295"/>
          </p:nvPr>
        </p:nvSpPr>
        <p:spPr>
          <a:xfrm>
            <a:off x="8280672" y="6336754"/>
            <a:ext cx="2160018" cy="264334"/>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采购流程</a:t>
            </a:r>
            <a:endParaRPr lang="zh-CN" altLang="en-US" sz="800" dirty="0">
              <a:solidFill>
                <a:schemeClr val="accent6">
                  <a:lumMod val="20000"/>
                  <a:lumOff val="8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 y="2"/>
            <a:ext cx="10080625" cy="1207702"/>
          </a:xfrm>
          <a:prstGeom prst="rect">
            <a:avLst/>
          </a:prstGeom>
          <a:noFill/>
        </p:spPr>
        <p:txBody>
          <a:bodyPr wrap="square" lIns="98741" tIns="49371" rIns="98741" bIns="49371" rtlCol="0">
            <a:spAutoFit/>
          </a:bodyPr>
          <a:lstStyle/>
          <a:p>
            <a:r>
              <a:rPr lang="zh-CN" altLang="en-US" sz="1800" dirty="0" smtClean="0"/>
              <a:t>如需要做供应商账款功能！在做采购入库单的时候每批进货的供应商必须选择正确！需要输入实际进价，单据底部有本单优惠金额 本单已付金额根据实际情况填写。填写完成后点击草稿或者进货</a:t>
            </a:r>
            <a:r>
              <a:rPr lang="zh-CN" altLang="en-US" sz="1800" b="1" dirty="0" smtClean="0">
                <a:solidFill>
                  <a:srgbClr val="FF0000"/>
                </a:solidFill>
              </a:rPr>
              <a:t>（点草稿为保存临时单据系统不做库存更改，可随时修改，点击进货系统会相应的增加产品库存已经采购单据等）</a:t>
            </a:r>
            <a:endParaRPr lang="zh-CN" altLang="en-US" sz="1800" b="1" dirty="0">
              <a:solidFill>
                <a:srgbClr val="FF0000"/>
              </a:solidFill>
            </a:endParaRPr>
          </a:p>
        </p:txBody>
      </p:sp>
      <p:pic>
        <p:nvPicPr>
          <p:cNvPr id="21506" name="Picture 2"/>
          <p:cNvPicPr>
            <a:picLocks noChangeAspect="1" noChangeArrowheads="1"/>
          </p:cNvPicPr>
          <p:nvPr/>
        </p:nvPicPr>
        <p:blipFill>
          <a:blip r:embed="rId3" cstate="print"/>
          <a:srcRect/>
          <a:stretch>
            <a:fillRect/>
          </a:stretch>
        </p:blipFill>
        <p:spPr bwMode="auto">
          <a:xfrm>
            <a:off x="0" y="1296194"/>
            <a:ext cx="9447530" cy="5904706"/>
          </a:xfrm>
          <a:prstGeom prst="rect">
            <a:avLst/>
          </a:prstGeom>
          <a:noFill/>
          <a:ln w="9525">
            <a:noFill/>
            <a:miter lim="800000"/>
            <a:headEnd/>
            <a:tailEnd/>
          </a:ln>
        </p:spPr>
      </p:pic>
      <p:sp>
        <p:nvSpPr>
          <p:cNvPr id="4" name="标题 3"/>
          <p:cNvSpPr>
            <a:spLocks noGrp="1"/>
          </p:cNvSpPr>
          <p:nvPr>
            <p:ph type="title" idx="4294967295"/>
          </p:nvPr>
        </p:nvSpPr>
        <p:spPr>
          <a:xfrm>
            <a:off x="7488559" y="5544666"/>
            <a:ext cx="2592066" cy="408350"/>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2.</a:t>
            </a:r>
            <a:r>
              <a:rPr lang="zh-CN" altLang="en-US" sz="800" dirty="0" smtClean="0">
                <a:solidFill>
                  <a:schemeClr val="accent6">
                    <a:lumMod val="20000"/>
                    <a:lumOff val="80000"/>
                  </a:schemeClr>
                </a:solidFill>
              </a:rPr>
              <a:t>采购时做供应商账款功能</a:t>
            </a:r>
            <a:endParaRPr lang="zh-CN" altLang="en-US" sz="800" dirty="0">
              <a:solidFill>
                <a:schemeClr val="accent6">
                  <a:lumMod val="20000"/>
                  <a:lumOff val="80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0"/>
            <a:ext cx="10080625" cy="715259"/>
          </a:xfrm>
          <a:prstGeom prst="rect">
            <a:avLst/>
          </a:prstGeom>
          <a:noFill/>
        </p:spPr>
        <p:txBody>
          <a:bodyPr wrap="square" lIns="98741" tIns="49371" rIns="98741" bIns="49371" rtlCol="0">
            <a:spAutoFit/>
          </a:bodyPr>
          <a:lstStyle/>
          <a:p>
            <a:r>
              <a:rPr lang="zh-CN" altLang="en-US" sz="2000" dirty="0" smtClean="0"/>
              <a:t>采购退货：退货给供应商。打开采购退货系统会相应的减少对应的系统库存！步骤和采购进货一样</a:t>
            </a:r>
            <a:endParaRPr lang="zh-CN" altLang="en-US" sz="2000" dirty="0"/>
          </a:p>
        </p:txBody>
      </p:sp>
      <p:pic>
        <p:nvPicPr>
          <p:cNvPr id="22530" name="Picture 2"/>
          <p:cNvPicPr>
            <a:picLocks noChangeAspect="1" noChangeArrowheads="1"/>
          </p:cNvPicPr>
          <p:nvPr/>
        </p:nvPicPr>
        <p:blipFill>
          <a:blip r:embed="rId3" cstate="print"/>
          <a:srcRect/>
          <a:stretch>
            <a:fillRect/>
          </a:stretch>
        </p:blipFill>
        <p:spPr bwMode="auto">
          <a:xfrm>
            <a:off x="-1" y="936154"/>
            <a:ext cx="9101811" cy="5688632"/>
          </a:xfrm>
          <a:prstGeom prst="rect">
            <a:avLst/>
          </a:prstGeom>
          <a:noFill/>
          <a:ln w="9525">
            <a:noFill/>
            <a:miter lim="800000"/>
            <a:headEnd/>
            <a:tailEnd/>
          </a:ln>
        </p:spPr>
      </p:pic>
      <p:sp>
        <p:nvSpPr>
          <p:cNvPr id="4" name="标题 3"/>
          <p:cNvSpPr>
            <a:spLocks noGrp="1"/>
          </p:cNvSpPr>
          <p:nvPr>
            <p:ph type="title" idx="4294967295"/>
          </p:nvPr>
        </p:nvSpPr>
        <p:spPr>
          <a:xfrm>
            <a:off x="8424663" y="6624786"/>
            <a:ext cx="1655962" cy="264334"/>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3.</a:t>
            </a:r>
            <a:r>
              <a:rPr lang="zh-CN" altLang="en-US" sz="800" dirty="0" smtClean="0">
                <a:solidFill>
                  <a:schemeClr val="accent6">
                    <a:lumMod val="20000"/>
                    <a:lumOff val="80000"/>
                  </a:schemeClr>
                </a:solidFill>
              </a:rPr>
              <a:t>采购退货</a:t>
            </a:r>
            <a:endParaRPr lang="zh-CN" altLang="en-US" sz="800" dirty="0">
              <a:solidFill>
                <a:schemeClr val="accent6">
                  <a:lumMod val="20000"/>
                  <a:lumOff val="80000"/>
                </a:scheme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6074"/>
            <a:ext cx="10080625" cy="653704"/>
          </a:xfrm>
          <a:prstGeom prst="rect">
            <a:avLst/>
          </a:prstGeom>
          <a:noFill/>
        </p:spPr>
        <p:txBody>
          <a:bodyPr wrap="square" lIns="98741" tIns="49371" rIns="98741" bIns="49371" rtlCol="0">
            <a:spAutoFit/>
          </a:bodyPr>
          <a:lstStyle/>
          <a:p>
            <a:r>
              <a:rPr lang="zh-CN" altLang="en-US" sz="1800" dirty="0" smtClean="0"/>
              <a:t>打开采购退货单之后，选择要退给的供应商，点商品录入选择要退的商品，填写退货数量，点击退货</a:t>
            </a:r>
            <a:endParaRPr lang="zh-CN" altLang="en-US" sz="1800" dirty="0"/>
          </a:p>
        </p:txBody>
      </p:sp>
      <p:pic>
        <p:nvPicPr>
          <p:cNvPr id="23554" name="Picture 2"/>
          <p:cNvPicPr>
            <a:picLocks noChangeAspect="1" noChangeArrowheads="1"/>
          </p:cNvPicPr>
          <p:nvPr/>
        </p:nvPicPr>
        <p:blipFill>
          <a:blip r:embed="rId3" cstate="print"/>
          <a:srcRect/>
          <a:stretch>
            <a:fillRect/>
          </a:stretch>
        </p:blipFill>
        <p:spPr bwMode="auto">
          <a:xfrm>
            <a:off x="-1" y="936204"/>
            <a:ext cx="10080625" cy="6264696"/>
          </a:xfrm>
          <a:prstGeom prst="rect">
            <a:avLst/>
          </a:prstGeom>
          <a:noFill/>
          <a:ln w="9525">
            <a:noFill/>
            <a:miter lim="800000"/>
            <a:headEnd/>
            <a:tailEnd/>
          </a:ln>
        </p:spPr>
      </p:pic>
      <p:sp>
        <p:nvSpPr>
          <p:cNvPr id="4" name="标题 3"/>
          <p:cNvSpPr>
            <a:spLocks noGrp="1"/>
          </p:cNvSpPr>
          <p:nvPr>
            <p:ph type="title" idx="4294967295"/>
          </p:nvPr>
        </p:nvSpPr>
        <p:spPr>
          <a:xfrm>
            <a:off x="8208664" y="5544666"/>
            <a:ext cx="2016002" cy="408350"/>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4.</a:t>
            </a:r>
            <a:r>
              <a:rPr lang="zh-CN" altLang="en-US" sz="800" dirty="0" smtClean="0">
                <a:solidFill>
                  <a:schemeClr val="accent6">
                    <a:lumMod val="20000"/>
                    <a:lumOff val="80000"/>
                  </a:schemeClr>
                </a:solidFill>
              </a:rPr>
              <a:t>采购退货流程</a:t>
            </a:r>
            <a:endParaRPr lang="zh-CN" altLang="en-US" sz="800" dirty="0">
              <a:solidFill>
                <a:schemeClr val="accent6">
                  <a:lumMod val="20000"/>
                  <a:lumOff val="80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407483"/>
          </a:xfrm>
          <a:prstGeom prst="rect">
            <a:avLst/>
          </a:prstGeom>
          <a:noFill/>
        </p:spPr>
        <p:txBody>
          <a:bodyPr wrap="square" lIns="98741" tIns="49371" rIns="98741" bIns="49371" rtlCol="0">
            <a:spAutoFit/>
          </a:bodyPr>
          <a:lstStyle/>
          <a:p>
            <a:r>
              <a:rPr lang="zh-CN" altLang="en-US" sz="2000" dirty="0" smtClean="0"/>
              <a:t>采购报表：查询采购记录，采购单据，采购数量汇总等。</a:t>
            </a:r>
            <a:endParaRPr lang="zh-CN" altLang="en-US" sz="2000" dirty="0"/>
          </a:p>
        </p:txBody>
      </p:sp>
      <p:pic>
        <p:nvPicPr>
          <p:cNvPr id="24578" name="Picture 2"/>
          <p:cNvPicPr>
            <a:picLocks noChangeAspect="1" noChangeArrowheads="1"/>
          </p:cNvPicPr>
          <p:nvPr/>
        </p:nvPicPr>
        <p:blipFill>
          <a:blip r:embed="rId3" cstate="print"/>
          <a:srcRect/>
          <a:stretch>
            <a:fillRect/>
          </a:stretch>
        </p:blipFill>
        <p:spPr bwMode="auto">
          <a:xfrm>
            <a:off x="-1" y="720130"/>
            <a:ext cx="9677875" cy="6048672"/>
          </a:xfrm>
          <a:prstGeom prst="rect">
            <a:avLst/>
          </a:prstGeom>
          <a:noFill/>
          <a:ln w="9525">
            <a:noFill/>
            <a:miter lim="800000"/>
            <a:headEnd/>
            <a:tailEnd/>
          </a:ln>
        </p:spPr>
      </p:pic>
      <p:sp>
        <p:nvSpPr>
          <p:cNvPr id="4" name="标题 3"/>
          <p:cNvSpPr>
            <a:spLocks noGrp="1"/>
          </p:cNvSpPr>
          <p:nvPr>
            <p:ph type="title" idx="4294967295"/>
          </p:nvPr>
        </p:nvSpPr>
        <p:spPr>
          <a:xfrm>
            <a:off x="8928719" y="7008574"/>
            <a:ext cx="1151906" cy="192326"/>
          </a:xfrm>
        </p:spPr>
        <p:txBody>
          <a:bodyPr>
            <a:normAutofit fontScale="90000"/>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5.</a:t>
            </a:r>
            <a:r>
              <a:rPr lang="zh-CN" altLang="en-US" sz="800" dirty="0" smtClean="0">
                <a:solidFill>
                  <a:schemeClr val="accent6">
                    <a:lumMod val="20000"/>
                    <a:lumOff val="80000"/>
                  </a:schemeClr>
                </a:solidFill>
              </a:rPr>
              <a:t>采购报表</a:t>
            </a:r>
            <a:endParaRPr lang="zh-CN" altLang="en-US" sz="800" dirty="0">
              <a:solidFill>
                <a:schemeClr val="accent6">
                  <a:lumMod val="20000"/>
                  <a:lumOff val="80000"/>
                </a:scheme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6074"/>
            <a:ext cx="10080625" cy="1023036"/>
          </a:xfrm>
          <a:prstGeom prst="rect">
            <a:avLst/>
          </a:prstGeom>
          <a:noFill/>
        </p:spPr>
        <p:txBody>
          <a:bodyPr wrap="square" lIns="98741" tIns="49371" rIns="98741" bIns="49371" rtlCol="0">
            <a:spAutoFit/>
          </a:bodyPr>
          <a:lstStyle/>
          <a:p>
            <a:r>
              <a:rPr lang="zh-CN" altLang="en-US" sz="2000" dirty="0" smtClean="0"/>
              <a:t>      </a:t>
            </a:r>
            <a:r>
              <a:rPr lang="zh-CN" altLang="en-US" sz="2000" dirty="0" smtClean="0">
                <a:solidFill>
                  <a:srgbClr val="FF0000"/>
                </a:solidFill>
              </a:rPr>
              <a:t>采购单据明细和采购商品明细</a:t>
            </a:r>
            <a:r>
              <a:rPr lang="zh-CN" altLang="en-US" sz="2000" dirty="0" smtClean="0"/>
              <a:t>可以查看报表，按时间段查找 ，单号，供应商，备注查找。还可按单据类型 和状态查看所有的详细情况  。</a:t>
            </a:r>
            <a:endParaRPr lang="en-US" altLang="zh-CN" sz="2000" dirty="0" smtClean="0"/>
          </a:p>
          <a:p>
            <a:r>
              <a:rPr lang="en-US" altLang="zh-CN" sz="2000" dirty="0" smtClean="0"/>
              <a:t>     </a:t>
            </a:r>
            <a:r>
              <a:rPr lang="zh-CN" altLang="en-US" sz="2000" dirty="0" smtClean="0"/>
              <a:t>   </a:t>
            </a:r>
            <a:endParaRPr lang="zh-CN" altLang="en-US" sz="2000" dirty="0"/>
          </a:p>
        </p:txBody>
      </p:sp>
      <p:pic>
        <p:nvPicPr>
          <p:cNvPr id="25602" name="Picture 2"/>
          <p:cNvPicPr>
            <a:picLocks noChangeAspect="1" noChangeArrowheads="1"/>
          </p:cNvPicPr>
          <p:nvPr/>
        </p:nvPicPr>
        <p:blipFill>
          <a:blip r:embed="rId3" cstate="print"/>
          <a:srcRect/>
          <a:stretch>
            <a:fillRect/>
          </a:stretch>
        </p:blipFill>
        <p:spPr bwMode="auto">
          <a:xfrm>
            <a:off x="0" y="1944266"/>
            <a:ext cx="9755560" cy="5040610"/>
          </a:xfrm>
          <a:prstGeom prst="rect">
            <a:avLst/>
          </a:prstGeom>
          <a:noFill/>
          <a:ln w="9525">
            <a:noFill/>
            <a:miter lim="800000"/>
            <a:headEnd/>
            <a:tailEnd/>
          </a:ln>
        </p:spPr>
      </p:pic>
      <p:sp>
        <p:nvSpPr>
          <p:cNvPr id="4" name="标题 3"/>
          <p:cNvSpPr>
            <a:spLocks noGrp="1"/>
          </p:cNvSpPr>
          <p:nvPr>
            <p:ph type="title" idx="4294967295"/>
          </p:nvPr>
        </p:nvSpPr>
        <p:spPr>
          <a:xfrm>
            <a:off x="7992615" y="6768802"/>
            <a:ext cx="2088010"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6.</a:t>
            </a:r>
            <a:r>
              <a:rPr lang="zh-CN" altLang="en-US" sz="800" dirty="0" smtClean="0">
                <a:solidFill>
                  <a:schemeClr val="accent6">
                    <a:lumMod val="20000"/>
                    <a:lumOff val="80000"/>
                  </a:schemeClr>
                </a:solidFill>
              </a:rPr>
              <a:t>采购报表流程</a:t>
            </a:r>
            <a:endParaRPr lang="zh-CN" altLang="en-US" sz="800" dirty="0">
              <a:solidFill>
                <a:schemeClr val="accent6">
                  <a:lumMod val="20000"/>
                  <a:lumOff val="80000"/>
                </a:scheme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32098"/>
            <a:ext cx="10080625" cy="407483"/>
          </a:xfrm>
          <a:prstGeom prst="rect">
            <a:avLst/>
          </a:prstGeom>
          <a:noFill/>
        </p:spPr>
        <p:txBody>
          <a:bodyPr wrap="square" lIns="98741" tIns="49371" rIns="98741" bIns="49371" rtlCol="0">
            <a:spAutoFit/>
          </a:bodyPr>
          <a:lstStyle/>
          <a:p>
            <a:r>
              <a:rPr lang="zh-CN" altLang="en-US" sz="2000" dirty="0" smtClean="0"/>
              <a:t>账款结算：查看与供应商之间的账务，结算双方之间的货款</a:t>
            </a:r>
            <a:endParaRPr lang="zh-CN" altLang="en-US" sz="2000" dirty="0"/>
          </a:p>
        </p:txBody>
      </p:sp>
      <p:pic>
        <p:nvPicPr>
          <p:cNvPr id="26626" name="Picture 2"/>
          <p:cNvPicPr>
            <a:picLocks noChangeAspect="1" noChangeArrowheads="1"/>
          </p:cNvPicPr>
          <p:nvPr/>
        </p:nvPicPr>
        <p:blipFill>
          <a:blip r:embed="rId3" cstate="print"/>
          <a:srcRect/>
          <a:stretch>
            <a:fillRect/>
          </a:stretch>
        </p:blipFill>
        <p:spPr bwMode="auto">
          <a:xfrm>
            <a:off x="0" y="1025317"/>
            <a:ext cx="9832901" cy="6175583"/>
          </a:xfrm>
          <a:prstGeom prst="rect">
            <a:avLst/>
          </a:prstGeom>
          <a:noFill/>
          <a:ln w="9525">
            <a:noFill/>
            <a:miter lim="800000"/>
            <a:headEnd/>
            <a:tailEnd/>
          </a:ln>
        </p:spPr>
      </p:pic>
      <p:sp>
        <p:nvSpPr>
          <p:cNvPr id="5" name="标题 4"/>
          <p:cNvSpPr>
            <a:spLocks noGrp="1"/>
          </p:cNvSpPr>
          <p:nvPr>
            <p:ph type="title" idx="4294967295"/>
          </p:nvPr>
        </p:nvSpPr>
        <p:spPr>
          <a:xfrm>
            <a:off x="8280647" y="216074"/>
            <a:ext cx="1799978" cy="359752"/>
          </a:xfrm>
        </p:spPr>
        <p:txBody>
          <a:bodyPr>
            <a:normAutofit fontScale="90000"/>
          </a:bodyPr>
          <a:lstStyle/>
          <a:p>
            <a:r>
              <a:rPr lang="zh-CN" altLang="en-US" sz="1800" dirty="0" smtClean="0"/>
              <a:t>十</a:t>
            </a:r>
            <a:r>
              <a:rPr lang="en-US" altLang="zh-CN" sz="1800" dirty="0" smtClean="0"/>
              <a:t>.</a:t>
            </a:r>
            <a:r>
              <a:rPr lang="zh-CN" altLang="en-US" sz="1800" dirty="0" smtClean="0"/>
              <a:t>供应商账款</a:t>
            </a:r>
            <a:endParaRPr lang="zh-CN" alt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5816" y="648122"/>
            <a:ext cx="7848872" cy="2139047"/>
          </a:xfrm>
          <a:prstGeom prst="rect">
            <a:avLst/>
          </a:prstGeom>
          <a:noFill/>
        </p:spPr>
        <p:txBody>
          <a:bodyPr wrap="square" rtlCol="0">
            <a:spAutoFit/>
          </a:bodyPr>
          <a:lstStyle/>
          <a:p>
            <a:r>
              <a:rPr lang="zh-CN" altLang="en-US" dirty="0" smtClean="0"/>
              <a:t>文件导入说明：在软件的基础档案 商品档案 右上方有</a:t>
            </a:r>
            <a:r>
              <a:rPr lang="en-US" altLang="zh-CN" dirty="0" smtClean="0"/>
              <a:t>Excel</a:t>
            </a:r>
            <a:r>
              <a:rPr lang="zh-CN" altLang="en-US" dirty="0" smtClean="0"/>
              <a:t>导入按钮 点击 即可选择相应文件导入          </a:t>
            </a:r>
            <a:endParaRPr lang="en-US" altLang="zh-CN" dirty="0" smtClean="0"/>
          </a:p>
          <a:p>
            <a:r>
              <a:rPr lang="zh-CN" altLang="en-US" dirty="0" smtClean="0"/>
              <a:t>可以导入文件的地方有：</a:t>
            </a:r>
            <a:endParaRPr lang="en-US" altLang="zh-CN" dirty="0" smtClean="0"/>
          </a:p>
          <a:p>
            <a:r>
              <a:rPr lang="en-US" altLang="zh-CN" dirty="0" smtClean="0"/>
              <a:t>  1.</a:t>
            </a:r>
            <a:r>
              <a:rPr lang="zh-CN" altLang="en-US" dirty="0" smtClean="0"/>
              <a:t>基础档案中的供应商档案 中的</a:t>
            </a:r>
            <a:r>
              <a:rPr lang="en-US" altLang="zh-CN" dirty="0" smtClean="0"/>
              <a:t>Excel</a:t>
            </a:r>
            <a:r>
              <a:rPr lang="zh-CN" altLang="en-US" dirty="0" smtClean="0"/>
              <a:t>导入按钮 </a:t>
            </a:r>
            <a:endParaRPr lang="en-US" altLang="zh-CN" dirty="0" smtClean="0"/>
          </a:p>
          <a:p>
            <a:r>
              <a:rPr lang="en-US" altLang="zh-CN" dirty="0" smtClean="0"/>
              <a:t> 2.</a:t>
            </a:r>
            <a:r>
              <a:rPr lang="zh-CN" altLang="en-US" dirty="0" smtClean="0"/>
              <a:t>基础档案 商品档案    </a:t>
            </a:r>
            <a:r>
              <a:rPr lang="en-US" altLang="zh-CN" dirty="0" smtClean="0"/>
              <a:t>3. </a:t>
            </a:r>
            <a:r>
              <a:rPr lang="zh-CN" altLang="en-US" dirty="0" smtClean="0"/>
              <a:t>采购管理中供应商档案     </a:t>
            </a:r>
            <a:r>
              <a:rPr lang="en-US" altLang="zh-CN" dirty="0" smtClean="0"/>
              <a:t>4.</a:t>
            </a:r>
            <a:r>
              <a:rPr lang="zh-CN" altLang="en-US" dirty="0" smtClean="0"/>
              <a:t>批发管理的客户档案     在这几个地方找到</a:t>
            </a:r>
            <a:r>
              <a:rPr lang="en-US" altLang="zh-CN" dirty="0" smtClean="0"/>
              <a:t>Excel</a:t>
            </a:r>
            <a:r>
              <a:rPr lang="zh-CN" altLang="en-US" dirty="0" smtClean="0"/>
              <a:t>导入按钮即可进入导入界面</a:t>
            </a:r>
            <a:endParaRPr lang="en-US" altLang="zh-CN" dirty="0" smtClean="0"/>
          </a:p>
          <a:p>
            <a:r>
              <a:rPr lang="en-US" altLang="zh-CN" dirty="0" smtClean="0"/>
              <a:t>   </a:t>
            </a:r>
            <a:endParaRPr lang="zh-CN" altLang="en-US" dirty="0"/>
          </a:p>
        </p:txBody>
      </p:sp>
      <p:pic>
        <p:nvPicPr>
          <p:cNvPr id="56322" name="Picture 2"/>
          <p:cNvPicPr>
            <a:picLocks noChangeAspect="1" noChangeArrowheads="1"/>
          </p:cNvPicPr>
          <p:nvPr/>
        </p:nvPicPr>
        <p:blipFill>
          <a:blip r:embed="rId2" cstate="print"/>
          <a:srcRect/>
          <a:stretch>
            <a:fillRect/>
          </a:stretch>
        </p:blipFill>
        <p:spPr bwMode="auto">
          <a:xfrm>
            <a:off x="0" y="3096394"/>
            <a:ext cx="5996742" cy="3747964"/>
          </a:xfrm>
          <a:prstGeom prst="rect">
            <a:avLst/>
          </a:prstGeom>
          <a:noFill/>
          <a:ln w="9525">
            <a:noFill/>
            <a:miter lim="800000"/>
            <a:headEnd/>
            <a:tailEnd/>
          </a:ln>
        </p:spPr>
      </p:pic>
      <p:sp>
        <p:nvSpPr>
          <p:cNvPr id="7" name="标题 6"/>
          <p:cNvSpPr>
            <a:spLocks noGrp="1"/>
          </p:cNvSpPr>
          <p:nvPr>
            <p:ph type="title"/>
          </p:nvPr>
        </p:nvSpPr>
        <p:spPr>
          <a:xfrm>
            <a:off x="7920607" y="6625124"/>
            <a:ext cx="2160018" cy="575776"/>
          </a:xfrm>
        </p:spPr>
        <p:txBody>
          <a:bodyPr>
            <a:normAutofit/>
          </a:bodyPr>
          <a:lstStyle/>
          <a:p>
            <a:r>
              <a:rPr lang="zh-CN" altLang="en-US" sz="800" dirty="0" smtClean="0">
                <a:solidFill>
                  <a:schemeClr val="accent6">
                    <a:lumMod val="20000"/>
                    <a:lumOff val="80000"/>
                  </a:schemeClr>
                </a:solidFill>
              </a:rPr>
              <a:t>一</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说明 及 文件导入</a:t>
            </a:r>
            <a:endParaRPr lang="zh-CN" altLang="en-US" sz="800" dirty="0">
              <a:solidFill>
                <a:schemeClr val="accent6">
                  <a:lumMod val="20000"/>
                  <a:lumOff val="80000"/>
                </a:schemeClr>
              </a:solidFill>
            </a:endParaRPr>
          </a:p>
        </p:txBody>
      </p:sp>
      <p:sp>
        <p:nvSpPr>
          <p:cNvPr id="8" name="TextBox 7"/>
          <p:cNvSpPr txBox="1"/>
          <p:nvPr/>
        </p:nvSpPr>
        <p:spPr>
          <a:xfrm>
            <a:off x="719832" y="2592338"/>
            <a:ext cx="7848872" cy="384721"/>
          </a:xfrm>
          <a:prstGeom prst="rect">
            <a:avLst/>
          </a:prstGeom>
          <a:noFill/>
        </p:spPr>
        <p:txBody>
          <a:bodyPr wrap="square" rtlCol="0">
            <a:spAutoFit/>
          </a:bodyPr>
          <a:lstStyle/>
          <a:p>
            <a:r>
              <a:rPr lang="zh-CN" altLang="en-US" dirty="0" smtClean="0">
                <a:solidFill>
                  <a:srgbClr val="FF0000"/>
                </a:solidFill>
              </a:rPr>
              <a:t>注意 先导入商品前先导入供应商及类别</a:t>
            </a:r>
            <a:endParaRPr lang="zh-CN" altLang="en-US" dirty="0">
              <a:solidFill>
                <a:srgbClr val="FF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3"/>
            <a:ext cx="10080625" cy="1207702"/>
          </a:xfrm>
          <a:prstGeom prst="rect">
            <a:avLst/>
          </a:prstGeom>
          <a:noFill/>
        </p:spPr>
        <p:txBody>
          <a:bodyPr wrap="square" lIns="98741" tIns="49371" rIns="98741" bIns="49371" rtlCol="0">
            <a:spAutoFit/>
          </a:bodyPr>
          <a:lstStyle/>
          <a:p>
            <a:r>
              <a:rPr lang="zh-CN" altLang="en-US" sz="1800" dirty="0" smtClean="0"/>
              <a:t>      账款结算：与供应商的账款结算销账。点击左侧的供应商款汇总可以看到所有供应商的账款情况 也可手动输入供应商编码，名称，拼音码来查询对应的供应商账款情况     </a:t>
            </a:r>
            <a:endParaRPr lang="en-US" altLang="zh-CN" sz="1800" dirty="0" smtClean="0"/>
          </a:p>
          <a:p>
            <a:r>
              <a:rPr lang="zh-CN" altLang="en-US" sz="1800" dirty="0" smtClean="0"/>
              <a:t>      也可按情况查询 如 选择点击账款大于</a:t>
            </a:r>
            <a:r>
              <a:rPr lang="en-US" altLang="zh-CN" sz="1800" dirty="0" smtClean="0"/>
              <a:t>0 </a:t>
            </a:r>
            <a:r>
              <a:rPr lang="zh-CN" altLang="en-US" sz="1800" dirty="0" smtClean="0"/>
              <a:t>就可显示所有账款大于</a:t>
            </a:r>
            <a:r>
              <a:rPr lang="en-US" altLang="zh-CN" sz="1800" dirty="0" smtClean="0"/>
              <a:t>0</a:t>
            </a:r>
            <a:r>
              <a:rPr lang="zh-CN" altLang="en-US" sz="1800" dirty="0" smtClean="0"/>
              <a:t>的供应商账款</a:t>
            </a:r>
            <a:endParaRPr lang="en-US" altLang="zh-CN" sz="1800" dirty="0" smtClean="0"/>
          </a:p>
          <a:p>
            <a:r>
              <a:rPr lang="zh-CN" altLang="en-US" sz="1800" dirty="0" smtClean="0"/>
              <a:t>      点击对应供应商 后 点击账款结算        </a:t>
            </a:r>
            <a:endParaRPr lang="zh-CN" altLang="en-US" sz="1800" dirty="0"/>
          </a:p>
        </p:txBody>
      </p:sp>
      <p:pic>
        <p:nvPicPr>
          <p:cNvPr id="27651" name="Picture 3"/>
          <p:cNvPicPr>
            <a:picLocks noChangeAspect="1" noChangeArrowheads="1"/>
          </p:cNvPicPr>
          <p:nvPr/>
        </p:nvPicPr>
        <p:blipFill>
          <a:blip r:embed="rId3" cstate="print"/>
          <a:srcRect/>
          <a:stretch>
            <a:fillRect/>
          </a:stretch>
        </p:blipFill>
        <p:spPr bwMode="auto">
          <a:xfrm>
            <a:off x="0" y="1224186"/>
            <a:ext cx="9562742" cy="5976714"/>
          </a:xfrm>
          <a:prstGeom prst="rect">
            <a:avLst/>
          </a:prstGeom>
          <a:noFill/>
          <a:ln w="9525">
            <a:noFill/>
            <a:miter lim="800000"/>
            <a:headEnd/>
            <a:tailEnd/>
          </a:ln>
        </p:spPr>
      </p:pic>
      <p:sp>
        <p:nvSpPr>
          <p:cNvPr id="4" name="标题 3"/>
          <p:cNvSpPr>
            <a:spLocks noGrp="1"/>
          </p:cNvSpPr>
          <p:nvPr>
            <p:ph type="title" idx="4294967295"/>
          </p:nvPr>
        </p:nvSpPr>
        <p:spPr>
          <a:xfrm>
            <a:off x="7704583" y="1008162"/>
            <a:ext cx="2376042"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供应商结算</a:t>
            </a:r>
            <a:endParaRPr lang="zh-CN" altLang="en-US" sz="800" dirty="0">
              <a:solidFill>
                <a:schemeClr val="accent6">
                  <a:lumMod val="20000"/>
                  <a:lumOff val="80000"/>
                </a:scheme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0" y="1440260"/>
            <a:ext cx="9217024" cy="5760640"/>
          </a:xfrm>
          <a:prstGeom prst="rect">
            <a:avLst/>
          </a:prstGeom>
          <a:noFill/>
          <a:ln w="9525">
            <a:noFill/>
            <a:miter lim="800000"/>
            <a:headEnd/>
            <a:tailEnd/>
          </a:ln>
        </p:spPr>
      </p:pic>
      <p:sp>
        <p:nvSpPr>
          <p:cNvPr id="3" name="TextBox 2"/>
          <p:cNvSpPr txBox="1"/>
          <p:nvPr/>
        </p:nvSpPr>
        <p:spPr>
          <a:xfrm>
            <a:off x="0" y="288082"/>
            <a:ext cx="8496696" cy="384721"/>
          </a:xfrm>
          <a:prstGeom prst="rect">
            <a:avLst/>
          </a:prstGeom>
          <a:noFill/>
        </p:spPr>
        <p:txBody>
          <a:bodyPr wrap="square" rtlCol="0">
            <a:spAutoFit/>
          </a:bodyPr>
          <a:lstStyle/>
          <a:p>
            <a:r>
              <a:rPr lang="zh-CN" altLang="en-US" dirty="0" smtClean="0"/>
              <a:t>供应商款流水 ：选择供应商后 可查看各个时段的所有单据</a:t>
            </a:r>
            <a:endParaRPr lang="zh-CN" altLang="en-US" dirty="0"/>
          </a:p>
        </p:txBody>
      </p:sp>
      <p:sp>
        <p:nvSpPr>
          <p:cNvPr id="4" name="标题 3"/>
          <p:cNvSpPr>
            <a:spLocks noGrp="1"/>
          </p:cNvSpPr>
          <p:nvPr>
            <p:ph type="title" idx="4294967295"/>
          </p:nvPr>
        </p:nvSpPr>
        <p:spPr>
          <a:xfrm>
            <a:off x="8136631" y="6552778"/>
            <a:ext cx="1943994" cy="192326"/>
          </a:xfrm>
        </p:spPr>
        <p:txBody>
          <a:bodyPr>
            <a:normAutofit fontScale="90000"/>
          </a:bodyPr>
          <a:lstStyle/>
          <a:p>
            <a:r>
              <a:rPr lang="zh-CN" altLang="en-US" dirty="0" smtClean="0"/>
              <a:t> </a:t>
            </a:r>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2.</a:t>
            </a:r>
            <a:r>
              <a:rPr lang="zh-CN" altLang="en-US" sz="800" dirty="0" smtClean="0">
                <a:solidFill>
                  <a:schemeClr val="accent6">
                    <a:lumMod val="20000"/>
                    <a:lumOff val="80000"/>
                  </a:schemeClr>
                </a:solidFill>
              </a:rPr>
              <a:t>供应商账款流水</a:t>
            </a:r>
            <a:endParaRPr lang="zh-CN" altLang="en-US" sz="800" dirty="0">
              <a:solidFill>
                <a:schemeClr val="accent6">
                  <a:lumMod val="20000"/>
                  <a:lumOff val="80000"/>
                </a:scheme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1"/>
            <a:ext cx="10080625" cy="715259"/>
          </a:xfrm>
          <a:prstGeom prst="rect">
            <a:avLst/>
          </a:prstGeom>
          <a:noFill/>
        </p:spPr>
        <p:txBody>
          <a:bodyPr wrap="square" lIns="98741" tIns="49371" rIns="98741" bIns="49371" rtlCol="0">
            <a:spAutoFit/>
          </a:bodyPr>
          <a:lstStyle/>
          <a:p>
            <a:r>
              <a:rPr lang="zh-CN" altLang="en-US" sz="2000" dirty="0" smtClean="0"/>
              <a:t>批发管理：管理与客户之间的销售，退货等业务。批发销售</a:t>
            </a:r>
            <a:r>
              <a:rPr lang="en-US" altLang="zh-CN" sz="2000" dirty="0" smtClean="0"/>
              <a:t>-</a:t>
            </a:r>
            <a:r>
              <a:rPr lang="zh-CN" altLang="en-US" sz="2000" dirty="0" smtClean="0"/>
              <a:t>销售商品给批发客户。打开后选择客户信息、业务员工，新增销售的商品，点击保存。和采购进货步骤类似</a:t>
            </a:r>
            <a:endParaRPr lang="zh-CN" altLang="en-US" sz="2000" dirty="0"/>
          </a:p>
        </p:txBody>
      </p:sp>
      <p:pic>
        <p:nvPicPr>
          <p:cNvPr id="29698" name="Picture 2"/>
          <p:cNvPicPr>
            <a:picLocks noChangeAspect="1" noChangeArrowheads="1"/>
          </p:cNvPicPr>
          <p:nvPr/>
        </p:nvPicPr>
        <p:blipFill>
          <a:blip r:embed="rId3" cstate="print"/>
          <a:srcRect/>
          <a:stretch>
            <a:fillRect/>
          </a:stretch>
        </p:blipFill>
        <p:spPr bwMode="auto">
          <a:xfrm>
            <a:off x="0" y="792138"/>
            <a:ext cx="9793088" cy="6120680"/>
          </a:xfrm>
          <a:prstGeom prst="rect">
            <a:avLst/>
          </a:prstGeom>
          <a:noFill/>
          <a:ln w="9525">
            <a:noFill/>
            <a:miter lim="800000"/>
            <a:headEnd/>
            <a:tailEnd/>
          </a:ln>
        </p:spPr>
      </p:pic>
      <p:sp>
        <p:nvSpPr>
          <p:cNvPr id="5" name="标题 4"/>
          <p:cNvSpPr>
            <a:spLocks noGrp="1"/>
          </p:cNvSpPr>
          <p:nvPr>
            <p:ph type="title" idx="4294967295"/>
          </p:nvPr>
        </p:nvSpPr>
        <p:spPr>
          <a:xfrm>
            <a:off x="8856711" y="6697132"/>
            <a:ext cx="1223914" cy="503768"/>
          </a:xfrm>
        </p:spPr>
        <p:txBody>
          <a:bodyPr>
            <a:normAutofit/>
          </a:bodyPr>
          <a:lstStyle/>
          <a:p>
            <a:r>
              <a:rPr lang="zh-CN" altLang="en-US" sz="800" dirty="0" smtClean="0">
                <a:solidFill>
                  <a:schemeClr val="accent6">
                    <a:lumMod val="20000"/>
                    <a:lumOff val="80000"/>
                  </a:schemeClr>
                </a:solidFill>
              </a:rPr>
              <a:t>十一</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批发</a:t>
            </a:r>
            <a:endParaRPr lang="zh-CN" altLang="en-US" sz="800" dirty="0">
              <a:solidFill>
                <a:schemeClr val="accent6">
                  <a:lumMod val="20000"/>
                  <a:lumOff val="80000"/>
                </a:scheme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1"/>
            <a:ext cx="10080625" cy="407483"/>
          </a:xfrm>
          <a:prstGeom prst="rect">
            <a:avLst/>
          </a:prstGeom>
          <a:noFill/>
        </p:spPr>
        <p:txBody>
          <a:bodyPr wrap="square" lIns="98741" tIns="49371" rIns="98741" bIns="49371" rtlCol="0">
            <a:spAutoFit/>
          </a:bodyPr>
          <a:lstStyle/>
          <a:p>
            <a:r>
              <a:rPr lang="zh-CN" altLang="en-US" sz="2000" dirty="0" smtClean="0"/>
              <a:t>批发销售</a:t>
            </a:r>
            <a:r>
              <a:rPr lang="en-US" altLang="zh-CN" sz="2000" dirty="0" smtClean="0"/>
              <a:t>,</a:t>
            </a:r>
            <a:r>
              <a:rPr lang="zh-CN" altLang="en-US" sz="2000" dirty="0" smtClean="0"/>
              <a:t>批发退货等操作步骤和 </a:t>
            </a:r>
            <a:r>
              <a:rPr lang="zh-CN" altLang="en-US" sz="2000" dirty="0" smtClean="0">
                <a:solidFill>
                  <a:srgbClr val="FF0000"/>
                </a:solidFill>
              </a:rPr>
              <a:t>九</a:t>
            </a:r>
            <a:r>
              <a:rPr lang="en-US" altLang="zh-CN" sz="2000" dirty="0" smtClean="0">
                <a:solidFill>
                  <a:srgbClr val="FF0000"/>
                </a:solidFill>
              </a:rPr>
              <a:t>.</a:t>
            </a:r>
            <a:r>
              <a:rPr lang="zh-CN" altLang="en-US" sz="2000" dirty="0" smtClean="0">
                <a:solidFill>
                  <a:srgbClr val="FF0000"/>
                </a:solidFill>
              </a:rPr>
              <a:t>采购 </a:t>
            </a:r>
            <a:r>
              <a:rPr lang="zh-CN" altLang="en-US" sz="2000" dirty="0" smtClean="0"/>
              <a:t>步骤一样请参考采购。</a:t>
            </a:r>
            <a:endParaRPr lang="zh-CN" altLang="en-US" sz="2000" dirty="0"/>
          </a:p>
        </p:txBody>
      </p:sp>
      <p:pic>
        <p:nvPicPr>
          <p:cNvPr id="30722" name="Picture 2"/>
          <p:cNvPicPr>
            <a:picLocks noChangeAspect="1" noChangeArrowheads="1"/>
          </p:cNvPicPr>
          <p:nvPr/>
        </p:nvPicPr>
        <p:blipFill>
          <a:blip r:embed="rId3" cstate="print"/>
          <a:srcRect/>
          <a:stretch>
            <a:fillRect/>
          </a:stretch>
        </p:blipFill>
        <p:spPr bwMode="auto">
          <a:xfrm>
            <a:off x="0" y="648122"/>
            <a:ext cx="10023594" cy="6264746"/>
          </a:xfrm>
          <a:prstGeom prst="rect">
            <a:avLst/>
          </a:prstGeom>
          <a:noFill/>
          <a:ln w="9525">
            <a:noFill/>
            <a:miter lim="800000"/>
            <a:headEnd/>
            <a:tailEnd/>
          </a:ln>
        </p:spPr>
      </p:pic>
      <p:sp>
        <p:nvSpPr>
          <p:cNvPr id="4" name="标题 3"/>
          <p:cNvSpPr>
            <a:spLocks noGrp="1"/>
          </p:cNvSpPr>
          <p:nvPr>
            <p:ph type="title" idx="4294967295"/>
          </p:nvPr>
        </p:nvSpPr>
        <p:spPr>
          <a:xfrm>
            <a:off x="7272535" y="6648534"/>
            <a:ext cx="2808090" cy="552366"/>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批发销售步骤</a:t>
            </a:r>
            <a:endParaRPr lang="zh-CN" altLang="en-US" sz="800" dirty="0">
              <a:solidFill>
                <a:schemeClr val="accent6">
                  <a:lumMod val="20000"/>
                  <a:lumOff val="80000"/>
                </a:scheme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299761"/>
          </a:xfrm>
          <a:prstGeom prst="rect">
            <a:avLst/>
          </a:prstGeom>
          <a:noFill/>
        </p:spPr>
        <p:txBody>
          <a:bodyPr wrap="square" lIns="98741" tIns="49371" rIns="98741" bIns="49371" rtlCol="0">
            <a:spAutoFit/>
          </a:bodyPr>
          <a:lstStyle/>
          <a:p>
            <a:endParaRPr lang="zh-CN" altLang="en-US" sz="1300" dirty="0"/>
          </a:p>
        </p:txBody>
      </p:sp>
      <p:sp>
        <p:nvSpPr>
          <p:cNvPr id="3" name="TextBox 2"/>
          <p:cNvSpPr txBox="1"/>
          <p:nvPr/>
        </p:nvSpPr>
        <p:spPr>
          <a:xfrm>
            <a:off x="0" y="144066"/>
            <a:ext cx="10080625" cy="1023036"/>
          </a:xfrm>
          <a:prstGeom prst="rect">
            <a:avLst/>
          </a:prstGeom>
          <a:noFill/>
        </p:spPr>
        <p:txBody>
          <a:bodyPr wrap="square" lIns="98741" tIns="49371" rIns="98741" bIns="49371" rtlCol="0">
            <a:spAutoFit/>
          </a:bodyPr>
          <a:lstStyle/>
          <a:p>
            <a:r>
              <a:rPr lang="zh-CN" altLang="en-US" sz="2000" dirty="0" smtClean="0"/>
              <a:t>客户账款：查询与客户的往来账款。客户与商品的货款明细  ，同时也可以进行客户之间的货款结算处理    账款结算：与客户间结账、销账。</a:t>
            </a:r>
          </a:p>
          <a:p>
            <a:endParaRPr lang="zh-CN" altLang="en-US" sz="2000" dirty="0"/>
          </a:p>
        </p:txBody>
      </p:sp>
      <p:pic>
        <p:nvPicPr>
          <p:cNvPr id="31746" name="Picture 2"/>
          <p:cNvPicPr>
            <a:picLocks noChangeAspect="1" noChangeArrowheads="1"/>
          </p:cNvPicPr>
          <p:nvPr/>
        </p:nvPicPr>
        <p:blipFill>
          <a:blip r:embed="rId3" cstate="print"/>
          <a:srcRect/>
          <a:stretch>
            <a:fillRect/>
          </a:stretch>
        </p:blipFill>
        <p:spPr bwMode="auto">
          <a:xfrm>
            <a:off x="0" y="864146"/>
            <a:ext cx="5616376" cy="5184576"/>
          </a:xfrm>
          <a:prstGeom prst="rect">
            <a:avLst/>
          </a:prstGeom>
          <a:noFill/>
          <a:ln w="9525">
            <a:noFill/>
            <a:miter lim="800000"/>
            <a:headEnd/>
            <a:tailEnd/>
          </a:ln>
        </p:spPr>
      </p:pic>
      <p:pic>
        <p:nvPicPr>
          <p:cNvPr id="31747" name="Picture 3"/>
          <p:cNvPicPr>
            <a:picLocks noChangeAspect="1" noChangeArrowheads="1"/>
          </p:cNvPicPr>
          <p:nvPr/>
        </p:nvPicPr>
        <p:blipFill>
          <a:blip r:embed="rId4" cstate="print"/>
          <a:srcRect/>
          <a:stretch>
            <a:fillRect/>
          </a:stretch>
        </p:blipFill>
        <p:spPr bwMode="auto">
          <a:xfrm>
            <a:off x="5737367" y="1728242"/>
            <a:ext cx="4343258" cy="3960439"/>
          </a:xfrm>
          <a:prstGeom prst="rect">
            <a:avLst/>
          </a:prstGeom>
          <a:noFill/>
          <a:ln w="9525">
            <a:noFill/>
            <a:miter lim="800000"/>
            <a:headEnd/>
            <a:tailEnd/>
          </a:ln>
        </p:spPr>
      </p:pic>
      <p:sp>
        <p:nvSpPr>
          <p:cNvPr id="7" name="标题 6"/>
          <p:cNvSpPr>
            <a:spLocks noGrp="1"/>
          </p:cNvSpPr>
          <p:nvPr>
            <p:ph type="title" idx="4294967295"/>
          </p:nvPr>
        </p:nvSpPr>
        <p:spPr>
          <a:xfrm>
            <a:off x="9144743" y="6625124"/>
            <a:ext cx="935882" cy="575776"/>
          </a:xfrm>
        </p:spPr>
        <p:txBody>
          <a:bodyPr>
            <a:normAutofit/>
          </a:bodyPr>
          <a:lstStyle/>
          <a:p>
            <a:r>
              <a:rPr lang="zh-CN" altLang="en-US" sz="800" baseline="0" dirty="0" smtClean="0">
                <a:solidFill>
                  <a:schemeClr val="accent6">
                    <a:lumMod val="20000"/>
                    <a:lumOff val="80000"/>
                  </a:schemeClr>
                </a:solidFill>
              </a:rPr>
              <a:t>   </a:t>
            </a:r>
            <a:r>
              <a:rPr lang="en-US" altLang="zh-CN" sz="800" baseline="0" dirty="0" smtClean="0">
                <a:solidFill>
                  <a:schemeClr val="accent6">
                    <a:lumMod val="20000"/>
                    <a:lumOff val="80000"/>
                  </a:schemeClr>
                </a:solidFill>
              </a:rPr>
              <a:t>2</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客户账款</a:t>
            </a:r>
            <a:endParaRPr lang="zh-CN" altLang="en-US" sz="800" dirty="0">
              <a:solidFill>
                <a:schemeClr val="accent6">
                  <a:lumMod val="20000"/>
                  <a:lumOff val="80000"/>
                </a:schemeClr>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88082"/>
            <a:ext cx="10080625" cy="715259"/>
          </a:xfrm>
          <a:prstGeom prst="rect">
            <a:avLst/>
          </a:prstGeom>
          <a:noFill/>
        </p:spPr>
        <p:txBody>
          <a:bodyPr wrap="square" lIns="98741" tIns="49371" rIns="98741" bIns="49371" rtlCol="0">
            <a:spAutoFit/>
          </a:bodyPr>
          <a:lstStyle/>
          <a:p>
            <a:r>
              <a:rPr lang="zh-CN" altLang="en-US" sz="2000" dirty="0" smtClean="0"/>
              <a:t>零售管理：管理零售业务。报表查询，各种促销方案，以及会员管理等前台收银的对应操作</a:t>
            </a:r>
            <a:endParaRPr lang="zh-CN" altLang="en-US" sz="2000" dirty="0"/>
          </a:p>
        </p:txBody>
      </p:sp>
      <p:pic>
        <p:nvPicPr>
          <p:cNvPr id="32770" name="Picture 2"/>
          <p:cNvPicPr>
            <a:picLocks noChangeAspect="1" noChangeArrowheads="1"/>
          </p:cNvPicPr>
          <p:nvPr/>
        </p:nvPicPr>
        <p:blipFill>
          <a:blip r:embed="rId3" cstate="print"/>
          <a:srcRect/>
          <a:stretch>
            <a:fillRect/>
          </a:stretch>
        </p:blipFill>
        <p:spPr bwMode="auto">
          <a:xfrm>
            <a:off x="-1" y="1152178"/>
            <a:ext cx="9677955" cy="6048722"/>
          </a:xfrm>
          <a:prstGeom prst="rect">
            <a:avLst/>
          </a:prstGeom>
          <a:noFill/>
          <a:ln w="9525">
            <a:noFill/>
            <a:miter lim="800000"/>
            <a:headEnd/>
            <a:tailEnd/>
          </a:ln>
        </p:spPr>
      </p:pic>
      <p:sp>
        <p:nvSpPr>
          <p:cNvPr id="5" name="标题 4"/>
          <p:cNvSpPr>
            <a:spLocks noGrp="1"/>
          </p:cNvSpPr>
          <p:nvPr>
            <p:ph type="title" idx="4294967295"/>
          </p:nvPr>
        </p:nvSpPr>
        <p:spPr>
          <a:xfrm>
            <a:off x="8424688" y="720130"/>
            <a:ext cx="1439938" cy="719792"/>
          </a:xfrm>
        </p:spPr>
        <p:txBody>
          <a:bodyPr>
            <a:normAutofit/>
          </a:bodyPr>
          <a:lstStyle/>
          <a:p>
            <a:r>
              <a:rPr lang="zh-CN" altLang="en-US" sz="1800" dirty="0" smtClean="0"/>
              <a:t>十二</a:t>
            </a:r>
            <a:r>
              <a:rPr lang="en-US" altLang="zh-CN" sz="1800" dirty="0" smtClean="0"/>
              <a:t>.</a:t>
            </a:r>
            <a:r>
              <a:rPr lang="zh-CN" altLang="en-US" sz="1800" dirty="0" smtClean="0"/>
              <a:t>零售管理</a:t>
            </a:r>
            <a:endParaRPr lang="zh-CN" altLang="en-US" sz="1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0080625" cy="930703"/>
          </a:xfrm>
          <a:prstGeom prst="rect">
            <a:avLst/>
          </a:prstGeom>
          <a:noFill/>
        </p:spPr>
        <p:txBody>
          <a:bodyPr wrap="square" lIns="98741" tIns="49371" rIns="98741" bIns="49371" rtlCol="0">
            <a:spAutoFit/>
          </a:bodyPr>
          <a:lstStyle/>
          <a:p>
            <a:r>
              <a:rPr lang="zh-CN" altLang="en-US" sz="1800" dirty="0" smtClean="0"/>
              <a:t>促销管理。全场折扣 主要针对于门店所有销售的产品进行统一折扣的方案！ 全场满减 主要是比如全场消费</a:t>
            </a:r>
            <a:r>
              <a:rPr lang="en-US" altLang="zh-CN" sz="1800" dirty="0" smtClean="0"/>
              <a:t>xx</a:t>
            </a:r>
            <a:r>
              <a:rPr lang="zh-CN" altLang="en-US" sz="1800" dirty="0" smtClean="0"/>
              <a:t>元立减</a:t>
            </a:r>
            <a:r>
              <a:rPr lang="en-US" altLang="zh-CN" sz="1800" dirty="0" smtClean="0"/>
              <a:t>xx</a:t>
            </a:r>
            <a:r>
              <a:rPr lang="zh-CN" altLang="en-US" sz="1800" dirty="0" smtClean="0"/>
              <a:t>元的活动 ！ 定期折扣可以选择每月的第几日进行产品折扣，也可只针对于会员进行折扣活动日！ 单品促销 可以针对于全场任意商品的任意时间段的折扣度</a:t>
            </a:r>
            <a:endParaRPr lang="en-US" altLang="zh-CN" sz="1300" dirty="0" smtClean="0"/>
          </a:p>
        </p:txBody>
      </p:sp>
      <p:pic>
        <p:nvPicPr>
          <p:cNvPr id="33794" name="Picture 2"/>
          <p:cNvPicPr>
            <a:picLocks noChangeAspect="1" noChangeArrowheads="1"/>
          </p:cNvPicPr>
          <p:nvPr/>
        </p:nvPicPr>
        <p:blipFill>
          <a:blip r:embed="rId3" cstate="print"/>
          <a:srcRect/>
          <a:stretch>
            <a:fillRect/>
          </a:stretch>
        </p:blipFill>
        <p:spPr bwMode="auto">
          <a:xfrm>
            <a:off x="0" y="1152178"/>
            <a:ext cx="9677955" cy="6048722"/>
          </a:xfrm>
          <a:prstGeom prst="rect">
            <a:avLst/>
          </a:prstGeom>
          <a:noFill/>
          <a:ln w="9525">
            <a:noFill/>
            <a:miter lim="800000"/>
            <a:headEnd/>
            <a:tailEnd/>
          </a:ln>
        </p:spPr>
      </p:pic>
      <p:sp>
        <p:nvSpPr>
          <p:cNvPr id="4" name="标题 3"/>
          <p:cNvSpPr>
            <a:spLocks noGrp="1"/>
          </p:cNvSpPr>
          <p:nvPr>
            <p:ph type="title" idx="4294967295"/>
          </p:nvPr>
        </p:nvSpPr>
        <p:spPr>
          <a:xfrm>
            <a:off x="7272535" y="6408762"/>
            <a:ext cx="2808090"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促销管理</a:t>
            </a:r>
            <a:endParaRPr lang="zh-CN" altLang="en-US" sz="800" dirty="0">
              <a:solidFill>
                <a:schemeClr val="accent6">
                  <a:lumMod val="20000"/>
                  <a:lumOff val="80000"/>
                </a:schemeClr>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2038699"/>
          </a:xfrm>
          <a:prstGeom prst="rect">
            <a:avLst/>
          </a:prstGeom>
          <a:noFill/>
        </p:spPr>
        <p:txBody>
          <a:bodyPr wrap="square" lIns="98741" tIns="49371" rIns="98741" bIns="49371" rtlCol="0">
            <a:spAutoFit/>
          </a:bodyPr>
          <a:lstStyle/>
          <a:p>
            <a:r>
              <a:rPr lang="zh-CN" altLang="en-US" sz="1800" dirty="0" smtClean="0"/>
              <a:t>零售管理 零售报表 这里主要是进行各时间段的各种收银情况报表已经分析。</a:t>
            </a:r>
            <a:endParaRPr lang="en-US" altLang="zh-CN" sz="1800" dirty="0" smtClean="0"/>
          </a:p>
          <a:p>
            <a:r>
              <a:rPr lang="en-US" altLang="zh-CN" sz="1800" dirty="0" smtClean="0"/>
              <a:t>1.</a:t>
            </a:r>
            <a:r>
              <a:rPr lang="zh-CN" altLang="en-US" sz="1800" dirty="0" smtClean="0"/>
              <a:t>零售单据明细，主要记录指定时间段收银员的每笔收银的单据明细！</a:t>
            </a:r>
            <a:endParaRPr lang="en-US" altLang="zh-CN" sz="1800" dirty="0" smtClean="0"/>
          </a:p>
          <a:p>
            <a:r>
              <a:rPr lang="en-US" altLang="zh-CN" sz="1800" dirty="0" smtClean="0"/>
              <a:t>2.</a:t>
            </a:r>
            <a:r>
              <a:rPr lang="zh-CN" altLang="en-US" sz="1800" dirty="0" smtClean="0"/>
              <a:t>零售收款明细 记录每笔收银单据的详细报表，以及每笔单的金额和支付方式及支付明细！</a:t>
            </a:r>
            <a:endParaRPr lang="en-US" altLang="zh-CN" sz="1800" dirty="0" smtClean="0"/>
          </a:p>
          <a:p>
            <a:r>
              <a:rPr lang="en-US" altLang="zh-CN" sz="1800" dirty="0" smtClean="0"/>
              <a:t>3.</a:t>
            </a:r>
            <a:r>
              <a:rPr lang="zh-CN" altLang="en-US" sz="1800" dirty="0" smtClean="0"/>
              <a:t>商品明细 记录每笔收银流水的商品销售明细 ！</a:t>
            </a:r>
            <a:endParaRPr lang="en-US" altLang="zh-CN" sz="1800" dirty="0" smtClean="0"/>
          </a:p>
          <a:p>
            <a:r>
              <a:rPr lang="en-US" altLang="zh-CN" sz="1800" dirty="0" smtClean="0"/>
              <a:t>4.</a:t>
            </a:r>
            <a:r>
              <a:rPr lang="zh-CN" altLang="en-US" sz="1800" dirty="0" smtClean="0"/>
              <a:t>门店收款汇总 记录各门店的收款总额和收款明细 ！</a:t>
            </a:r>
            <a:endParaRPr lang="en-US" altLang="zh-CN" sz="1800" dirty="0" smtClean="0"/>
          </a:p>
          <a:p>
            <a:r>
              <a:rPr lang="en-US" altLang="zh-CN" sz="1800" dirty="0" smtClean="0"/>
              <a:t>5.</a:t>
            </a:r>
            <a:r>
              <a:rPr lang="zh-CN" altLang="en-US" sz="1800" dirty="0" smtClean="0"/>
              <a:t> 会员余额流水 记录各个时间段每个会员消费的详细情况！</a:t>
            </a:r>
            <a:endParaRPr lang="en-US" altLang="zh-CN" sz="1800" dirty="0" smtClean="0"/>
          </a:p>
          <a:p>
            <a:r>
              <a:rPr lang="en-US" altLang="zh-CN" sz="1800" dirty="0" smtClean="0"/>
              <a:t>6.</a:t>
            </a:r>
            <a:r>
              <a:rPr lang="zh-CN" altLang="en-US" sz="1800" dirty="0" smtClean="0"/>
              <a:t>会员积分流水 记录各个时间段每个会员积分变动及结余情况 ！  </a:t>
            </a:r>
            <a:endParaRPr lang="zh-CN" altLang="en-US" sz="1800" dirty="0"/>
          </a:p>
        </p:txBody>
      </p:sp>
      <p:pic>
        <p:nvPicPr>
          <p:cNvPr id="34818" name="Picture 2"/>
          <p:cNvPicPr>
            <a:picLocks noChangeAspect="1" noChangeArrowheads="1"/>
          </p:cNvPicPr>
          <p:nvPr/>
        </p:nvPicPr>
        <p:blipFill>
          <a:blip r:embed="rId3" cstate="print"/>
          <a:srcRect/>
          <a:stretch>
            <a:fillRect/>
          </a:stretch>
        </p:blipFill>
        <p:spPr bwMode="auto">
          <a:xfrm>
            <a:off x="0" y="2016274"/>
            <a:ext cx="8295402" cy="5184626"/>
          </a:xfrm>
          <a:prstGeom prst="rect">
            <a:avLst/>
          </a:prstGeom>
          <a:noFill/>
          <a:ln w="9525">
            <a:noFill/>
            <a:miter lim="800000"/>
            <a:headEnd/>
            <a:tailEnd/>
          </a:ln>
        </p:spPr>
      </p:pic>
      <p:sp>
        <p:nvSpPr>
          <p:cNvPr id="5" name="标题 4"/>
          <p:cNvSpPr>
            <a:spLocks noGrp="1"/>
          </p:cNvSpPr>
          <p:nvPr>
            <p:ph type="title" idx="4294967295"/>
          </p:nvPr>
        </p:nvSpPr>
        <p:spPr>
          <a:xfrm>
            <a:off x="8640712" y="6192738"/>
            <a:ext cx="1151881" cy="287744"/>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2.</a:t>
            </a:r>
            <a:r>
              <a:rPr lang="zh-CN" altLang="en-US" sz="800" dirty="0" smtClean="0">
                <a:solidFill>
                  <a:schemeClr val="accent6">
                    <a:lumMod val="20000"/>
                    <a:lumOff val="80000"/>
                  </a:schemeClr>
                </a:solidFill>
              </a:rPr>
              <a:t>零售报表</a:t>
            </a:r>
            <a:endParaRPr lang="zh-CN" altLang="en-US" sz="800" dirty="0">
              <a:solidFill>
                <a:schemeClr val="accent6">
                  <a:lumMod val="20000"/>
                  <a:lumOff val="80000"/>
                </a:schemeClr>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4066"/>
            <a:ext cx="10080625" cy="653704"/>
          </a:xfrm>
          <a:prstGeom prst="rect">
            <a:avLst/>
          </a:prstGeom>
          <a:noFill/>
        </p:spPr>
        <p:txBody>
          <a:bodyPr wrap="square" lIns="98741" tIns="49371" rIns="98741" bIns="49371" rtlCol="0">
            <a:spAutoFit/>
          </a:bodyPr>
          <a:lstStyle/>
          <a:p>
            <a:r>
              <a:rPr lang="zh-CN" altLang="en-US" sz="1800" dirty="0" smtClean="0"/>
              <a:t>会员管理    在这里可以管理门店会员档案，会员积分与储值！支持前台销售享受会员价，折扣价 会员积分 积分兑现消费 ，以及消费短信发送！会员销售报表 充值报表 消费记录 积分冲减等</a:t>
            </a:r>
            <a:endParaRPr lang="zh-CN" altLang="en-US" sz="1800" dirty="0"/>
          </a:p>
        </p:txBody>
      </p:sp>
      <p:pic>
        <p:nvPicPr>
          <p:cNvPr id="35842" name="Picture 2"/>
          <p:cNvPicPr>
            <a:picLocks noChangeAspect="1" noChangeArrowheads="1"/>
          </p:cNvPicPr>
          <p:nvPr/>
        </p:nvPicPr>
        <p:blipFill>
          <a:blip r:embed="rId3" cstate="print"/>
          <a:srcRect/>
          <a:stretch>
            <a:fillRect/>
          </a:stretch>
        </p:blipFill>
        <p:spPr bwMode="auto">
          <a:xfrm>
            <a:off x="0" y="1080220"/>
            <a:ext cx="9793088" cy="6120680"/>
          </a:xfrm>
          <a:prstGeom prst="rect">
            <a:avLst/>
          </a:prstGeom>
          <a:noFill/>
          <a:ln w="9525">
            <a:noFill/>
            <a:miter lim="800000"/>
            <a:headEnd/>
            <a:tailEnd/>
          </a:ln>
        </p:spPr>
      </p:pic>
      <p:sp>
        <p:nvSpPr>
          <p:cNvPr id="5" name="标题 4"/>
          <p:cNvSpPr>
            <a:spLocks noGrp="1"/>
          </p:cNvSpPr>
          <p:nvPr>
            <p:ph type="title" idx="4294967295"/>
          </p:nvPr>
        </p:nvSpPr>
        <p:spPr>
          <a:xfrm>
            <a:off x="9288784" y="5832698"/>
            <a:ext cx="791841" cy="287744"/>
          </a:xfrm>
        </p:spPr>
        <p:txBody>
          <a:bodyPr>
            <a:normAutofit/>
          </a:bodyPr>
          <a:lstStyle/>
          <a:p>
            <a:r>
              <a:rPr lang="zh-CN" altLang="en-US" sz="800" dirty="0" smtClean="0">
                <a:solidFill>
                  <a:schemeClr val="accent6">
                    <a:lumMod val="20000"/>
                    <a:lumOff val="80000"/>
                  </a:schemeClr>
                </a:solidFill>
              </a:rPr>
              <a:t>十三</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会员</a:t>
            </a:r>
            <a:endParaRPr lang="zh-CN" altLang="en-US" sz="800" dirty="0">
              <a:solidFill>
                <a:schemeClr val="accent6">
                  <a:lumMod val="20000"/>
                  <a:lumOff val="80000"/>
                </a:schemeClr>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653704"/>
          </a:xfrm>
          <a:prstGeom prst="rect">
            <a:avLst/>
          </a:prstGeom>
          <a:noFill/>
        </p:spPr>
        <p:txBody>
          <a:bodyPr wrap="square" lIns="98741" tIns="49371" rIns="98741" bIns="49371" rtlCol="0">
            <a:spAutoFit/>
          </a:bodyPr>
          <a:lstStyle/>
          <a:p>
            <a:r>
              <a:rPr lang="zh-CN" altLang="en-US" sz="1800" dirty="0" smtClean="0"/>
              <a:t>会员设置  点开会员管理 点击左侧</a:t>
            </a:r>
            <a:r>
              <a:rPr lang="en-US" altLang="zh-CN" sz="1800" dirty="0" smtClean="0"/>
              <a:t>+</a:t>
            </a:r>
            <a:r>
              <a:rPr lang="zh-CN" altLang="en-US" sz="1800" dirty="0" smtClean="0"/>
              <a:t>号，新增会员类别的同时设置自动发卡 积分方式 储值折扣卡 积分取整 以及积分付款设置，比如</a:t>
            </a:r>
            <a:r>
              <a:rPr lang="en-US" altLang="zh-CN" sz="1800" dirty="0" smtClean="0"/>
              <a:t>100</a:t>
            </a:r>
            <a:r>
              <a:rPr lang="zh-CN" altLang="en-US" sz="1800" dirty="0" smtClean="0"/>
              <a:t>分换</a:t>
            </a:r>
            <a:r>
              <a:rPr lang="en-US" altLang="zh-CN" sz="1800" dirty="0" smtClean="0"/>
              <a:t>1</a:t>
            </a:r>
            <a:r>
              <a:rPr lang="zh-CN" altLang="en-US" sz="1800" dirty="0" smtClean="0"/>
              <a:t>元。</a:t>
            </a:r>
            <a:endParaRPr lang="zh-CN" altLang="en-US" sz="1800" dirty="0"/>
          </a:p>
        </p:txBody>
      </p:sp>
      <p:pic>
        <p:nvPicPr>
          <p:cNvPr id="36867" name="Picture 3"/>
          <p:cNvPicPr>
            <a:picLocks noChangeAspect="1" noChangeArrowheads="1"/>
          </p:cNvPicPr>
          <p:nvPr/>
        </p:nvPicPr>
        <p:blipFill>
          <a:blip r:embed="rId3" cstate="print"/>
          <a:srcRect/>
          <a:stretch>
            <a:fillRect/>
          </a:stretch>
        </p:blipFill>
        <p:spPr bwMode="auto">
          <a:xfrm>
            <a:off x="0" y="792138"/>
            <a:ext cx="6111956" cy="3819972"/>
          </a:xfrm>
          <a:prstGeom prst="rect">
            <a:avLst/>
          </a:prstGeom>
          <a:noFill/>
          <a:ln w="9525">
            <a:noFill/>
            <a:miter lim="800000"/>
            <a:headEnd/>
            <a:tailEnd/>
          </a:ln>
        </p:spPr>
      </p:pic>
      <p:sp>
        <p:nvSpPr>
          <p:cNvPr id="4" name="标题 3"/>
          <p:cNvSpPr>
            <a:spLocks noGrp="1"/>
          </p:cNvSpPr>
          <p:nvPr>
            <p:ph type="title" idx="4294967295"/>
          </p:nvPr>
        </p:nvSpPr>
        <p:spPr>
          <a:xfrm>
            <a:off x="7848599" y="5400650"/>
            <a:ext cx="2232026" cy="192326"/>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会员设置</a:t>
            </a:r>
            <a:endParaRPr lang="zh-CN" altLang="en-US" sz="800" dirty="0">
              <a:solidFill>
                <a:schemeClr val="accent6">
                  <a:lumMod val="20000"/>
                  <a:lumOff val="8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srcRect/>
          <a:stretch>
            <a:fillRect/>
          </a:stretch>
        </p:blipFill>
        <p:spPr bwMode="auto">
          <a:xfrm>
            <a:off x="0" y="2808362"/>
            <a:ext cx="7028061" cy="4392538"/>
          </a:xfrm>
          <a:prstGeom prst="rect">
            <a:avLst/>
          </a:prstGeom>
          <a:noFill/>
          <a:ln w="9525">
            <a:noFill/>
            <a:miter lim="800000"/>
            <a:headEnd/>
            <a:tailEnd/>
          </a:ln>
        </p:spPr>
      </p:pic>
      <p:sp>
        <p:nvSpPr>
          <p:cNvPr id="5" name="TextBox 4"/>
          <p:cNvSpPr txBox="1"/>
          <p:nvPr/>
        </p:nvSpPr>
        <p:spPr>
          <a:xfrm>
            <a:off x="503808" y="360090"/>
            <a:ext cx="8208912" cy="1846659"/>
          </a:xfrm>
          <a:prstGeom prst="rect">
            <a:avLst/>
          </a:prstGeom>
          <a:noFill/>
        </p:spPr>
        <p:txBody>
          <a:bodyPr wrap="square" rtlCol="0">
            <a:spAutoFit/>
          </a:bodyPr>
          <a:lstStyle/>
          <a:p>
            <a:r>
              <a:rPr lang="zh-CN" altLang="en-US" dirty="0" smtClean="0"/>
              <a:t>导入文件步骤：</a:t>
            </a:r>
            <a:r>
              <a:rPr lang="en-US" altLang="zh-CN" dirty="0" smtClean="0"/>
              <a:t>1.</a:t>
            </a:r>
            <a:r>
              <a:rPr lang="zh-CN" altLang="en-US" dirty="0" smtClean="0"/>
              <a:t>选择需要导入的类别  如供应商分类导入模板   </a:t>
            </a:r>
            <a:endParaRPr lang="en-US" altLang="zh-CN" dirty="0" smtClean="0"/>
          </a:p>
          <a:p>
            <a:r>
              <a:rPr lang="en-US" altLang="zh-CN" dirty="0" smtClean="0"/>
              <a:t>2.</a:t>
            </a:r>
            <a:r>
              <a:rPr lang="zh-CN" altLang="en-US" dirty="0" smtClean="0"/>
              <a:t>点击选择按钮 </a:t>
            </a:r>
            <a:endParaRPr lang="en-US" altLang="zh-CN" dirty="0" smtClean="0"/>
          </a:p>
          <a:p>
            <a:r>
              <a:rPr lang="en-US" altLang="zh-CN" dirty="0" smtClean="0"/>
              <a:t>3.</a:t>
            </a:r>
            <a:r>
              <a:rPr lang="zh-CN" altLang="en-US" dirty="0" smtClean="0"/>
              <a:t> 打开供应商分类导入模板路径   打开模板</a:t>
            </a:r>
            <a:endParaRPr lang="en-US" altLang="zh-CN" dirty="0" smtClean="0"/>
          </a:p>
          <a:p>
            <a:r>
              <a:rPr lang="en-US" altLang="zh-CN" dirty="0" smtClean="0"/>
              <a:t>4.</a:t>
            </a:r>
            <a:r>
              <a:rPr lang="zh-CN" altLang="en-US" dirty="0" smtClean="0"/>
              <a:t>点击确定导入即可  </a:t>
            </a:r>
            <a:endParaRPr lang="en-US" altLang="zh-CN" dirty="0" smtClean="0"/>
          </a:p>
          <a:p>
            <a:r>
              <a:rPr lang="en-US" altLang="zh-CN" dirty="0" smtClean="0"/>
              <a:t>         </a:t>
            </a:r>
            <a:r>
              <a:rPr lang="zh-CN" altLang="en-US" dirty="0" smtClean="0">
                <a:solidFill>
                  <a:srgbClr val="FF0000"/>
                </a:solidFill>
              </a:rPr>
              <a:t>其他导入步骤一样 选择对应类别即可</a:t>
            </a:r>
            <a:endParaRPr lang="en-US" altLang="zh-CN" dirty="0" smtClean="0">
              <a:solidFill>
                <a:srgbClr val="FF0000"/>
              </a:solidFill>
            </a:endParaRPr>
          </a:p>
          <a:p>
            <a:endParaRPr lang="zh-CN" altLang="en-US" dirty="0"/>
          </a:p>
        </p:txBody>
      </p:sp>
      <p:sp>
        <p:nvSpPr>
          <p:cNvPr id="4" name="标题 3"/>
          <p:cNvSpPr>
            <a:spLocks noGrp="1"/>
          </p:cNvSpPr>
          <p:nvPr>
            <p:ph type="title"/>
          </p:nvPr>
        </p:nvSpPr>
        <p:spPr>
          <a:xfrm>
            <a:off x="7992640" y="6480770"/>
            <a:ext cx="1728192" cy="360090"/>
          </a:xfrm>
        </p:spPr>
        <p:txBody>
          <a:bodyPr>
            <a:normAutofit/>
          </a:bodyPr>
          <a:lstStyle/>
          <a:p>
            <a:r>
              <a:rPr lang="zh-CN" altLang="en-US" sz="800" dirty="0" smtClean="0">
                <a:solidFill>
                  <a:schemeClr val="accent6">
                    <a:lumMod val="20000"/>
                    <a:lumOff val="80000"/>
                  </a:schemeClr>
                </a:solidFill>
                <a:latin typeface="+mn-ea"/>
                <a:ea typeface="+mn-ea"/>
              </a:rPr>
              <a:t>   1</a:t>
            </a:r>
            <a:r>
              <a:rPr lang="en-US" altLang="zh-CN" sz="800" dirty="0" smtClean="0">
                <a:solidFill>
                  <a:schemeClr val="accent6">
                    <a:lumMod val="20000"/>
                    <a:lumOff val="80000"/>
                  </a:schemeClr>
                </a:solidFill>
                <a:latin typeface="+mn-ea"/>
                <a:ea typeface="+mn-ea"/>
              </a:rPr>
              <a:t>.</a:t>
            </a:r>
            <a:r>
              <a:rPr lang="zh-CN" altLang="en-US" sz="800" dirty="0" smtClean="0">
                <a:solidFill>
                  <a:schemeClr val="accent6">
                    <a:lumMod val="20000"/>
                    <a:lumOff val="80000"/>
                  </a:schemeClr>
                </a:solidFill>
                <a:latin typeface="+mn-ea"/>
                <a:ea typeface="+mn-ea"/>
              </a:rPr>
              <a:t>数据导入</a:t>
            </a:r>
            <a:endParaRPr lang="zh-CN" altLang="en-US" sz="800" dirty="0">
              <a:solidFill>
                <a:schemeClr val="accent6">
                  <a:lumMod val="20000"/>
                  <a:lumOff val="80000"/>
                </a:schemeClr>
              </a:solidFill>
              <a:latin typeface="+mn-ea"/>
              <a:ea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0" y="1656234"/>
            <a:ext cx="9611544" cy="5544666"/>
          </a:xfrm>
          <a:prstGeom prst="rect">
            <a:avLst/>
          </a:prstGeom>
          <a:noFill/>
          <a:ln w="9525">
            <a:noFill/>
            <a:miter lim="800000"/>
            <a:headEnd/>
            <a:tailEnd/>
          </a:ln>
        </p:spPr>
      </p:pic>
      <p:sp>
        <p:nvSpPr>
          <p:cNvPr id="3" name="矩形 2"/>
          <p:cNvSpPr/>
          <p:nvPr/>
        </p:nvSpPr>
        <p:spPr>
          <a:xfrm>
            <a:off x="215776" y="144066"/>
            <a:ext cx="9577064" cy="1323439"/>
          </a:xfrm>
          <a:prstGeom prst="rect">
            <a:avLst/>
          </a:prstGeom>
        </p:spPr>
        <p:txBody>
          <a:bodyPr wrap="square">
            <a:spAutoFit/>
          </a:bodyPr>
          <a:lstStyle/>
          <a:p>
            <a:r>
              <a:rPr lang="zh-CN" altLang="en-US" sz="2000" dirty="0" smtClean="0"/>
              <a:t>点击更多功能   </a:t>
            </a:r>
            <a:endParaRPr lang="en-US" altLang="zh-CN" sz="2000" dirty="0" smtClean="0"/>
          </a:p>
          <a:p>
            <a:r>
              <a:rPr lang="zh-CN" altLang="en-US" sz="2000" dirty="0" smtClean="0"/>
              <a:t>充值赠送 比如充值</a:t>
            </a:r>
            <a:r>
              <a:rPr lang="en-US" altLang="zh-CN" sz="2000" dirty="0" smtClean="0"/>
              <a:t>100</a:t>
            </a:r>
            <a:r>
              <a:rPr lang="zh-CN" altLang="en-US" sz="2000" dirty="0" smtClean="0"/>
              <a:t>赠送</a:t>
            </a:r>
            <a:r>
              <a:rPr lang="en-US" altLang="zh-CN" sz="2000" dirty="0" smtClean="0"/>
              <a:t>10</a:t>
            </a:r>
            <a:r>
              <a:rPr lang="zh-CN" altLang="en-US" sz="2000" dirty="0" smtClean="0"/>
              <a:t>元的一些方案 发送短信可以设置短信发送的条件以及内容（这里需要购买短信费用具体可咨询软件供应商）微信通知 微信会员都需要咨询软件供应商开通</a:t>
            </a:r>
            <a:endParaRPr lang="zh-CN" altLang="en-US" dirty="0"/>
          </a:p>
        </p:txBody>
      </p:sp>
      <p:sp>
        <p:nvSpPr>
          <p:cNvPr id="4" name="标题 3"/>
          <p:cNvSpPr>
            <a:spLocks noGrp="1"/>
          </p:cNvSpPr>
          <p:nvPr>
            <p:ph type="title" idx="4294967295"/>
          </p:nvPr>
        </p:nvSpPr>
        <p:spPr>
          <a:xfrm>
            <a:off x="7056511" y="6624786"/>
            <a:ext cx="3024114" cy="336342"/>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2.</a:t>
            </a:r>
            <a:r>
              <a:rPr lang="zh-CN" altLang="en-US" sz="800" dirty="0" smtClean="0">
                <a:solidFill>
                  <a:schemeClr val="accent6">
                    <a:lumMod val="20000"/>
                    <a:lumOff val="80000"/>
                  </a:schemeClr>
                </a:solidFill>
              </a:rPr>
              <a:t>会员充值方案</a:t>
            </a:r>
            <a:endParaRPr lang="zh-CN" altLang="en-US" sz="800" dirty="0">
              <a:solidFill>
                <a:schemeClr val="accent6">
                  <a:lumMod val="20000"/>
                  <a:lumOff val="80000"/>
                </a:schemeClr>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0080625" cy="2792751"/>
          </a:xfrm>
          <a:prstGeom prst="rect">
            <a:avLst/>
          </a:prstGeom>
          <a:noFill/>
        </p:spPr>
        <p:txBody>
          <a:bodyPr wrap="square" lIns="98741" tIns="49371" rIns="98741" bIns="49371" rtlCol="0">
            <a:spAutoFit/>
          </a:bodyPr>
          <a:lstStyle/>
          <a:p>
            <a:r>
              <a:rPr lang="zh-CN" altLang="en-US" sz="1800" dirty="0" smtClean="0"/>
              <a:t>会员类别增加  这里主要区分会员价格选择以及积分规则等，  选择左边会员类别 点击</a:t>
            </a:r>
            <a:r>
              <a:rPr lang="en-US" altLang="zh-CN" sz="1800" dirty="0" smtClean="0"/>
              <a:t>+</a:t>
            </a:r>
            <a:r>
              <a:rPr lang="zh-CN" altLang="en-US" sz="1800" dirty="0" smtClean="0"/>
              <a:t>号新增  ，类别名称输入  ， 会员价格选择  以及积分根据实际输入！最后点击保存即可</a:t>
            </a:r>
            <a:endParaRPr lang="en-US" altLang="zh-CN" sz="1800" dirty="0" smtClean="0"/>
          </a:p>
          <a:p>
            <a:endParaRPr lang="en-US" altLang="zh-CN" sz="1800" dirty="0" smtClean="0"/>
          </a:p>
          <a:p>
            <a:r>
              <a:rPr lang="zh-CN" altLang="en-US" sz="1800" dirty="0" smtClean="0"/>
              <a:t>会员价格选择</a:t>
            </a:r>
            <a:endParaRPr lang="en-US" altLang="zh-CN" sz="1800" dirty="0" smtClean="0"/>
          </a:p>
          <a:p>
            <a:r>
              <a:rPr lang="zh-CN" altLang="en-US" sz="1800" dirty="0" smtClean="0"/>
              <a:t>按会员价：选择此优惠方式的会员在前台消费时使用会员卡则直接享受商品档案中的会员价。</a:t>
            </a:r>
            <a:endParaRPr lang="en-US" altLang="zh-CN" sz="1800" dirty="0" smtClean="0"/>
          </a:p>
          <a:p>
            <a:r>
              <a:rPr lang="zh-CN" altLang="en-US" sz="1800" dirty="0" smtClean="0"/>
              <a:t>积分规则</a:t>
            </a:r>
            <a:endParaRPr lang="en-US" altLang="zh-CN" sz="1800" dirty="0" smtClean="0"/>
          </a:p>
          <a:p>
            <a:r>
              <a:rPr lang="zh-CN" altLang="en-US" sz="1800" dirty="0" smtClean="0"/>
              <a:t>按总金额积分：即是消费多少金额积多少分。如</a:t>
            </a:r>
            <a:r>
              <a:rPr lang="en-US" altLang="zh-CN" sz="1800" dirty="0" smtClean="0"/>
              <a:t>10</a:t>
            </a:r>
            <a:r>
              <a:rPr lang="zh-CN" altLang="en-US" sz="1800" dirty="0" smtClean="0"/>
              <a:t>元积一分，则填写每消费</a:t>
            </a:r>
            <a:r>
              <a:rPr lang="en-US" altLang="zh-CN" sz="1800" dirty="0" smtClean="0"/>
              <a:t>10</a:t>
            </a:r>
            <a:r>
              <a:rPr lang="zh-CN" altLang="en-US" sz="1800" dirty="0" smtClean="0"/>
              <a:t>元积一分。</a:t>
            </a:r>
            <a:endParaRPr lang="en-US" altLang="zh-CN" sz="1800" dirty="0" smtClean="0"/>
          </a:p>
          <a:p>
            <a:r>
              <a:rPr lang="zh-CN" altLang="en-US" sz="1800" dirty="0" smtClean="0"/>
              <a:t>按商品档案值积分：购买某个商品积多少分。如某一商品的积分值设置的是</a:t>
            </a:r>
            <a:r>
              <a:rPr lang="en-US" altLang="zh-CN" sz="1800" dirty="0" smtClean="0"/>
              <a:t>5</a:t>
            </a:r>
            <a:r>
              <a:rPr lang="zh-CN" altLang="en-US" sz="1800" dirty="0" smtClean="0"/>
              <a:t>分，则消费这个商品积</a:t>
            </a:r>
            <a:r>
              <a:rPr lang="en-US" altLang="zh-CN" sz="1800" dirty="0" smtClean="0"/>
              <a:t>5</a:t>
            </a:r>
            <a:r>
              <a:rPr lang="zh-CN" altLang="en-US" sz="1800" dirty="0" smtClean="0"/>
              <a:t>分。</a:t>
            </a:r>
          </a:p>
          <a:p>
            <a:endParaRPr lang="zh-CN" altLang="en-US" sz="1300" dirty="0"/>
          </a:p>
        </p:txBody>
      </p:sp>
      <p:pic>
        <p:nvPicPr>
          <p:cNvPr id="38915" name="Picture 3"/>
          <p:cNvPicPr>
            <a:picLocks noChangeAspect="1" noChangeArrowheads="1"/>
          </p:cNvPicPr>
          <p:nvPr/>
        </p:nvPicPr>
        <p:blipFill>
          <a:blip r:embed="rId3" cstate="print"/>
          <a:srcRect/>
          <a:stretch>
            <a:fillRect/>
          </a:stretch>
        </p:blipFill>
        <p:spPr bwMode="auto">
          <a:xfrm>
            <a:off x="0" y="2520331"/>
            <a:ext cx="7488913" cy="4680570"/>
          </a:xfrm>
          <a:prstGeom prst="rect">
            <a:avLst/>
          </a:prstGeom>
          <a:noFill/>
          <a:ln w="9525">
            <a:noFill/>
            <a:miter lim="800000"/>
            <a:headEnd/>
            <a:tailEnd/>
          </a:ln>
        </p:spPr>
      </p:pic>
      <p:sp>
        <p:nvSpPr>
          <p:cNvPr id="4" name="标题 3"/>
          <p:cNvSpPr>
            <a:spLocks noGrp="1"/>
          </p:cNvSpPr>
          <p:nvPr>
            <p:ph type="title" idx="4294967295"/>
          </p:nvPr>
        </p:nvSpPr>
        <p:spPr>
          <a:xfrm>
            <a:off x="8280647" y="6120730"/>
            <a:ext cx="1799978" cy="264334"/>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3.</a:t>
            </a:r>
            <a:r>
              <a:rPr lang="zh-CN" altLang="en-US" sz="800" dirty="0" smtClean="0">
                <a:solidFill>
                  <a:schemeClr val="accent6">
                    <a:lumMod val="20000"/>
                    <a:lumOff val="80000"/>
                  </a:schemeClr>
                </a:solidFill>
              </a:rPr>
              <a:t>会员类别增加</a:t>
            </a:r>
            <a:endParaRPr lang="zh-CN" altLang="en-US" sz="800" dirty="0">
              <a:solidFill>
                <a:schemeClr val="accent6">
                  <a:lumMod val="20000"/>
                  <a:lumOff val="80000"/>
                </a:schemeClr>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4066"/>
            <a:ext cx="10080625" cy="1407757"/>
          </a:xfrm>
          <a:prstGeom prst="rect">
            <a:avLst/>
          </a:prstGeom>
          <a:noFill/>
        </p:spPr>
        <p:txBody>
          <a:bodyPr wrap="square" lIns="98741" tIns="49371" rIns="98741" bIns="49371" rtlCol="0">
            <a:spAutoFit/>
          </a:bodyPr>
          <a:lstStyle/>
          <a:p>
            <a:r>
              <a:rPr lang="zh-CN" altLang="en-US" sz="1800" dirty="0" smtClean="0"/>
              <a:t>会员档案  增加新会员   第一步点击左边需要添加会员所属的会员类别  第二步点击新增 会员  然后会跳出一个会员新增窗口 输入相应的信息即可，会员卡号输入会员卡上面的卡号如无实体卡输入手机号即可，会员姓名输入 手机号填写下点击保存即可，其他信息科根据需求输入不输入不影响前台销售</a:t>
            </a:r>
            <a:endParaRPr lang="en-US" altLang="zh-CN" sz="1800" dirty="0" smtClean="0"/>
          </a:p>
          <a:p>
            <a:endParaRPr lang="zh-CN" altLang="en-US" sz="1300" dirty="0"/>
          </a:p>
        </p:txBody>
      </p:sp>
      <p:pic>
        <p:nvPicPr>
          <p:cNvPr id="39938" name="Picture 2"/>
          <p:cNvPicPr>
            <a:picLocks noChangeAspect="1" noChangeArrowheads="1"/>
          </p:cNvPicPr>
          <p:nvPr/>
        </p:nvPicPr>
        <p:blipFill>
          <a:blip r:embed="rId3" cstate="print"/>
          <a:srcRect/>
          <a:stretch>
            <a:fillRect/>
          </a:stretch>
        </p:blipFill>
        <p:spPr bwMode="auto">
          <a:xfrm>
            <a:off x="0" y="1296194"/>
            <a:ext cx="9216777" cy="5760486"/>
          </a:xfrm>
          <a:prstGeom prst="rect">
            <a:avLst/>
          </a:prstGeom>
          <a:noFill/>
          <a:ln w="9525">
            <a:noFill/>
            <a:miter lim="800000"/>
            <a:headEnd/>
            <a:tailEnd/>
          </a:ln>
        </p:spPr>
      </p:pic>
      <p:sp>
        <p:nvSpPr>
          <p:cNvPr id="4" name="标题 3"/>
          <p:cNvSpPr>
            <a:spLocks noGrp="1"/>
          </p:cNvSpPr>
          <p:nvPr>
            <p:ph type="title" idx="4294967295"/>
          </p:nvPr>
        </p:nvSpPr>
        <p:spPr>
          <a:xfrm>
            <a:off x="7776591" y="6936566"/>
            <a:ext cx="2304034" cy="264334"/>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4.</a:t>
            </a:r>
            <a:r>
              <a:rPr lang="zh-CN" altLang="en-US" sz="800" dirty="0" smtClean="0">
                <a:solidFill>
                  <a:schemeClr val="accent6">
                    <a:lumMod val="20000"/>
                    <a:lumOff val="80000"/>
                  </a:schemeClr>
                </a:solidFill>
              </a:rPr>
              <a:t>会员新增</a:t>
            </a:r>
            <a:endParaRPr lang="zh-CN" altLang="en-US" sz="800" dirty="0">
              <a:solidFill>
                <a:schemeClr val="accent6">
                  <a:lumMod val="20000"/>
                  <a:lumOff val="80000"/>
                </a:schemeClr>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32098"/>
            <a:ext cx="10080625" cy="1023036"/>
          </a:xfrm>
          <a:prstGeom prst="rect">
            <a:avLst/>
          </a:prstGeom>
          <a:noFill/>
        </p:spPr>
        <p:txBody>
          <a:bodyPr wrap="square" lIns="98741" tIns="49371" rIns="98741" bIns="49371" rtlCol="0">
            <a:spAutoFit/>
          </a:bodyPr>
          <a:lstStyle/>
          <a:p>
            <a:r>
              <a:rPr lang="zh-CN" altLang="en-US" sz="2000" dirty="0" smtClean="0"/>
              <a:t>会员充值    第一步双击或搜索需要充值的会员 点击弹窗上方第四个充值标志，会弹出充值窗口，输入需要充值的金额，选择此比充值的付款方式即可！也可直接选择上方的充值方案选择充值。  </a:t>
            </a:r>
            <a:endParaRPr lang="zh-CN" altLang="en-US" sz="2000" dirty="0"/>
          </a:p>
        </p:txBody>
      </p:sp>
      <p:pic>
        <p:nvPicPr>
          <p:cNvPr id="40962" name="Picture 2"/>
          <p:cNvPicPr>
            <a:picLocks noChangeAspect="1" noChangeArrowheads="1"/>
          </p:cNvPicPr>
          <p:nvPr/>
        </p:nvPicPr>
        <p:blipFill>
          <a:blip r:embed="rId3" cstate="print"/>
          <a:srcRect/>
          <a:stretch>
            <a:fillRect/>
          </a:stretch>
        </p:blipFill>
        <p:spPr bwMode="auto">
          <a:xfrm>
            <a:off x="0" y="2376314"/>
            <a:ext cx="4536256" cy="3459932"/>
          </a:xfrm>
          <a:prstGeom prst="rect">
            <a:avLst/>
          </a:prstGeom>
          <a:noFill/>
          <a:ln w="9525">
            <a:noFill/>
            <a:miter lim="800000"/>
            <a:headEnd/>
            <a:tailEnd/>
          </a:ln>
        </p:spPr>
      </p:pic>
      <p:pic>
        <p:nvPicPr>
          <p:cNvPr id="40964" name="Picture 4"/>
          <p:cNvPicPr>
            <a:picLocks noChangeAspect="1" noChangeArrowheads="1"/>
          </p:cNvPicPr>
          <p:nvPr/>
        </p:nvPicPr>
        <p:blipFill>
          <a:blip r:embed="rId4" cstate="print"/>
          <a:srcRect/>
          <a:stretch>
            <a:fillRect/>
          </a:stretch>
        </p:blipFill>
        <p:spPr bwMode="auto">
          <a:xfrm>
            <a:off x="4608264" y="2304306"/>
            <a:ext cx="5472361" cy="4502662"/>
          </a:xfrm>
          <a:prstGeom prst="rect">
            <a:avLst/>
          </a:prstGeom>
          <a:noFill/>
          <a:ln w="9525">
            <a:noFill/>
            <a:miter lim="800000"/>
            <a:headEnd/>
            <a:tailEnd/>
          </a:ln>
        </p:spPr>
      </p:pic>
      <p:sp>
        <p:nvSpPr>
          <p:cNvPr id="5" name="标题 4"/>
          <p:cNvSpPr>
            <a:spLocks noGrp="1"/>
          </p:cNvSpPr>
          <p:nvPr>
            <p:ph type="title" idx="4294967295"/>
          </p:nvPr>
        </p:nvSpPr>
        <p:spPr>
          <a:xfrm>
            <a:off x="6912718" y="6792838"/>
            <a:ext cx="3167907" cy="408062"/>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5.</a:t>
            </a:r>
            <a:r>
              <a:rPr lang="zh-CN" altLang="en-US" sz="800" dirty="0" smtClean="0">
                <a:solidFill>
                  <a:schemeClr val="accent6">
                    <a:lumMod val="20000"/>
                    <a:lumOff val="80000"/>
                  </a:schemeClr>
                </a:solidFill>
              </a:rPr>
              <a:t>会员充值</a:t>
            </a:r>
            <a:endParaRPr lang="zh-CN" altLang="en-US" sz="800" dirty="0">
              <a:solidFill>
                <a:schemeClr val="accent6">
                  <a:lumMod val="20000"/>
                  <a:lumOff val="80000"/>
                </a:schemeClr>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32098"/>
            <a:ext cx="10080625" cy="407483"/>
          </a:xfrm>
          <a:prstGeom prst="rect">
            <a:avLst/>
          </a:prstGeom>
          <a:noFill/>
        </p:spPr>
        <p:txBody>
          <a:bodyPr wrap="square" lIns="98741" tIns="49371" rIns="98741" bIns="49371" rtlCol="0">
            <a:spAutoFit/>
          </a:bodyPr>
          <a:lstStyle/>
          <a:p>
            <a:r>
              <a:rPr lang="zh-CN" altLang="en-US" sz="2000" dirty="0" smtClean="0"/>
              <a:t>仓库管理  主要负责商品报损，库存查询，盘点库存 已经各门店直接的调拨操作</a:t>
            </a:r>
            <a:endParaRPr lang="zh-CN" altLang="en-US" sz="2000" dirty="0"/>
          </a:p>
        </p:txBody>
      </p:sp>
      <p:pic>
        <p:nvPicPr>
          <p:cNvPr id="41986" name="Picture 2"/>
          <p:cNvPicPr>
            <a:picLocks noChangeAspect="1" noChangeArrowheads="1"/>
          </p:cNvPicPr>
          <p:nvPr/>
        </p:nvPicPr>
        <p:blipFill>
          <a:blip r:embed="rId3" cstate="print"/>
          <a:srcRect/>
          <a:stretch>
            <a:fillRect/>
          </a:stretch>
        </p:blipFill>
        <p:spPr bwMode="auto">
          <a:xfrm>
            <a:off x="0" y="1080170"/>
            <a:ext cx="9793168" cy="6120730"/>
          </a:xfrm>
          <a:prstGeom prst="rect">
            <a:avLst/>
          </a:prstGeom>
          <a:noFill/>
          <a:ln w="9525">
            <a:noFill/>
            <a:miter lim="800000"/>
            <a:headEnd/>
            <a:tailEnd/>
          </a:ln>
        </p:spPr>
      </p:pic>
      <p:sp>
        <p:nvSpPr>
          <p:cNvPr id="5" name="标题 4"/>
          <p:cNvSpPr>
            <a:spLocks noGrp="1"/>
          </p:cNvSpPr>
          <p:nvPr>
            <p:ph type="title" idx="4294967295"/>
          </p:nvPr>
        </p:nvSpPr>
        <p:spPr>
          <a:xfrm>
            <a:off x="9072760" y="5832698"/>
            <a:ext cx="1007865" cy="287744"/>
          </a:xfrm>
        </p:spPr>
        <p:txBody>
          <a:bodyPr>
            <a:normAutofit/>
          </a:bodyPr>
          <a:lstStyle/>
          <a:p>
            <a:r>
              <a:rPr lang="zh-CN" altLang="en-US" sz="800" dirty="0" smtClean="0">
                <a:solidFill>
                  <a:schemeClr val="accent6">
                    <a:lumMod val="20000"/>
                    <a:lumOff val="80000"/>
                  </a:schemeClr>
                </a:solidFill>
              </a:rPr>
              <a:t>十四</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仓库管理</a:t>
            </a:r>
            <a:endParaRPr lang="zh-CN" altLang="en-US" sz="800" dirty="0">
              <a:solidFill>
                <a:schemeClr val="accent6">
                  <a:lumMod val="20000"/>
                  <a:lumOff val="80000"/>
                </a:scheme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1207702"/>
          </a:xfrm>
          <a:prstGeom prst="rect">
            <a:avLst/>
          </a:prstGeom>
          <a:noFill/>
        </p:spPr>
        <p:txBody>
          <a:bodyPr wrap="square" lIns="98741" tIns="49371" rIns="98741" bIns="49371" rtlCol="0">
            <a:spAutoFit/>
          </a:bodyPr>
          <a:lstStyle/>
          <a:p>
            <a:r>
              <a:rPr lang="zh-CN" altLang="en-US" sz="1800" dirty="0" smtClean="0"/>
              <a:t>仓库管理  商品报损 此功能主要是店内商品出现损耗或者遗失损坏的情况下使用报损功能 系统库存会相应的减掉报损的数量从而达到准确的库存，操作步骤 第一步点开商品报损，点击选择商品 第二步会弹出选择商品框，选择需要报损的商品，全部选择完毕后 第三步 输入实际所需要报损的数量 最后点击报损即可调整库存 </a:t>
            </a:r>
            <a:endParaRPr lang="zh-CN" altLang="en-US" sz="1800" dirty="0"/>
          </a:p>
        </p:txBody>
      </p:sp>
      <p:pic>
        <p:nvPicPr>
          <p:cNvPr id="43010" name="Picture 2"/>
          <p:cNvPicPr>
            <a:picLocks noChangeAspect="1" noChangeArrowheads="1"/>
          </p:cNvPicPr>
          <p:nvPr/>
        </p:nvPicPr>
        <p:blipFill>
          <a:blip r:embed="rId3" cstate="print"/>
          <a:srcRect/>
          <a:stretch>
            <a:fillRect/>
          </a:stretch>
        </p:blipFill>
        <p:spPr bwMode="auto">
          <a:xfrm>
            <a:off x="0" y="1440210"/>
            <a:ext cx="9217104" cy="5760690"/>
          </a:xfrm>
          <a:prstGeom prst="rect">
            <a:avLst/>
          </a:prstGeom>
          <a:noFill/>
          <a:ln w="9525">
            <a:noFill/>
            <a:miter lim="800000"/>
            <a:headEnd/>
            <a:tailEnd/>
          </a:ln>
        </p:spPr>
      </p:pic>
      <p:sp>
        <p:nvSpPr>
          <p:cNvPr id="4" name="标题 3"/>
          <p:cNvSpPr>
            <a:spLocks noGrp="1"/>
          </p:cNvSpPr>
          <p:nvPr>
            <p:ph type="title" idx="4294967295"/>
          </p:nvPr>
        </p:nvSpPr>
        <p:spPr>
          <a:xfrm>
            <a:off x="7848599" y="6048722"/>
            <a:ext cx="2232026"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商品报损</a:t>
            </a:r>
            <a:endParaRPr lang="zh-CN" altLang="en-US" sz="800" dirty="0">
              <a:solidFill>
                <a:schemeClr val="accent6">
                  <a:lumMod val="20000"/>
                  <a:lumOff val="80000"/>
                </a:schemeClr>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0080625" cy="1023036"/>
          </a:xfrm>
          <a:prstGeom prst="rect">
            <a:avLst/>
          </a:prstGeom>
          <a:noFill/>
        </p:spPr>
        <p:txBody>
          <a:bodyPr wrap="square" lIns="98741" tIns="49371" rIns="98741" bIns="49371" rtlCol="0">
            <a:spAutoFit/>
          </a:bodyPr>
          <a:lstStyle/>
          <a:p>
            <a:r>
              <a:rPr lang="zh-CN" altLang="en-US" sz="2000" dirty="0" smtClean="0"/>
              <a:t>仓库盘点：盘点仓库库存。针对后期仓库库存不准或者需要从新盘点货物，对比出仓库现有库存的差异比。盘点的时候 需要盘点的货物是禁止在销售的，防止盘点不准！先打开软件的盘点录入</a:t>
            </a:r>
            <a:endParaRPr lang="zh-CN" altLang="en-US" sz="2000" dirty="0"/>
          </a:p>
        </p:txBody>
      </p:sp>
      <p:pic>
        <p:nvPicPr>
          <p:cNvPr id="44034" name="Picture 2"/>
          <p:cNvPicPr>
            <a:picLocks noChangeAspect="1" noChangeArrowheads="1"/>
          </p:cNvPicPr>
          <p:nvPr/>
        </p:nvPicPr>
        <p:blipFill>
          <a:blip r:embed="rId3" cstate="print"/>
          <a:srcRect/>
          <a:stretch>
            <a:fillRect/>
          </a:stretch>
        </p:blipFill>
        <p:spPr bwMode="auto">
          <a:xfrm>
            <a:off x="0" y="1080170"/>
            <a:ext cx="9447449" cy="5904656"/>
          </a:xfrm>
          <a:prstGeom prst="rect">
            <a:avLst/>
          </a:prstGeom>
          <a:noFill/>
          <a:ln w="9525">
            <a:noFill/>
            <a:miter lim="800000"/>
            <a:headEnd/>
            <a:tailEnd/>
          </a:ln>
        </p:spPr>
      </p:pic>
      <p:sp>
        <p:nvSpPr>
          <p:cNvPr id="4" name="标题 3"/>
          <p:cNvSpPr>
            <a:spLocks noGrp="1"/>
          </p:cNvSpPr>
          <p:nvPr>
            <p:ph type="title" idx="4294967295"/>
          </p:nvPr>
        </p:nvSpPr>
        <p:spPr>
          <a:xfrm>
            <a:off x="8280647" y="6696794"/>
            <a:ext cx="1799978"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2.</a:t>
            </a:r>
            <a:r>
              <a:rPr lang="zh-CN" altLang="en-US" sz="800" dirty="0" smtClean="0">
                <a:solidFill>
                  <a:schemeClr val="accent6">
                    <a:lumMod val="20000"/>
                    <a:lumOff val="80000"/>
                  </a:schemeClr>
                </a:solidFill>
              </a:rPr>
              <a:t>仓库盘点</a:t>
            </a:r>
            <a:endParaRPr lang="zh-CN" altLang="en-US" sz="800" dirty="0">
              <a:solidFill>
                <a:schemeClr val="accent6">
                  <a:lumMod val="20000"/>
                  <a:lumOff val="80000"/>
                </a:schemeClr>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4066"/>
            <a:ext cx="10080625" cy="1023036"/>
          </a:xfrm>
          <a:prstGeom prst="rect">
            <a:avLst/>
          </a:prstGeom>
          <a:noFill/>
        </p:spPr>
        <p:txBody>
          <a:bodyPr wrap="square" lIns="98741" tIns="49371" rIns="98741" bIns="49371" rtlCol="0">
            <a:spAutoFit/>
          </a:bodyPr>
          <a:lstStyle/>
          <a:p>
            <a:r>
              <a:rPr lang="zh-CN" altLang="en-US" sz="2000" dirty="0" smtClean="0"/>
              <a:t>打开后   点击右上方发起盘点    点击 盘点门店选择  再选择商品，或者在录商品那里扫描或者检索需要盘点的商品条码，然后输入盘点的实际数量在点击确定，也可以商品全部输入完之后在输入数量，全部确认无误后点击下方保存草稿 或直接差异处理。</a:t>
            </a:r>
            <a:endParaRPr lang="zh-CN" altLang="en-US" sz="2000" dirty="0"/>
          </a:p>
        </p:txBody>
      </p:sp>
      <p:pic>
        <p:nvPicPr>
          <p:cNvPr id="45058" name="Picture 2"/>
          <p:cNvPicPr>
            <a:picLocks noChangeAspect="1" noChangeArrowheads="1"/>
          </p:cNvPicPr>
          <p:nvPr/>
        </p:nvPicPr>
        <p:blipFill>
          <a:blip r:embed="rId3" cstate="print"/>
          <a:srcRect/>
          <a:stretch>
            <a:fillRect/>
          </a:stretch>
        </p:blipFill>
        <p:spPr bwMode="auto">
          <a:xfrm>
            <a:off x="0" y="1512218"/>
            <a:ext cx="8756253" cy="5472658"/>
          </a:xfrm>
          <a:prstGeom prst="rect">
            <a:avLst/>
          </a:prstGeom>
          <a:noFill/>
          <a:ln w="9525">
            <a:noFill/>
            <a:miter lim="800000"/>
            <a:headEnd/>
            <a:tailEnd/>
          </a:ln>
        </p:spPr>
      </p:pic>
      <p:sp>
        <p:nvSpPr>
          <p:cNvPr id="5" name="TextBox 4"/>
          <p:cNvSpPr txBox="1"/>
          <p:nvPr/>
        </p:nvSpPr>
        <p:spPr>
          <a:xfrm>
            <a:off x="1151880" y="1152178"/>
            <a:ext cx="6768752" cy="707886"/>
          </a:xfrm>
          <a:prstGeom prst="rect">
            <a:avLst/>
          </a:prstGeom>
          <a:noFill/>
        </p:spPr>
        <p:txBody>
          <a:bodyPr wrap="square" rtlCol="0">
            <a:spAutoFit/>
          </a:bodyPr>
          <a:lstStyle/>
          <a:p>
            <a:r>
              <a:rPr lang="zh-CN" altLang="en-US" sz="2000" dirty="0" smtClean="0">
                <a:solidFill>
                  <a:srgbClr val="FF0000"/>
                </a:solidFill>
              </a:rPr>
              <a:t>差异处理：审核盘点录入单，修改系统库存。</a:t>
            </a:r>
          </a:p>
          <a:p>
            <a:endParaRPr lang="zh-CN" altLang="en-US" sz="2000" dirty="0">
              <a:solidFill>
                <a:srgbClr val="FFC000"/>
              </a:solidFill>
            </a:endParaRPr>
          </a:p>
        </p:txBody>
      </p:sp>
      <p:sp>
        <p:nvSpPr>
          <p:cNvPr id="6" name="标题 5"/>
          <p:cNvSpPr>
            <a:spLocks noGrp="1"/>
          </p:cNvSpPr>
          <p:nvPr>
            <p:ph type="title" idx="4294967295"/>
          </p:nvPr>
        </p:nvSpPr>
        <p:spPr>
          <a:xfrm>
            <a:off x="8280647" y="6624786"/>
            <a:ext cx="1799978"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3.</a:t>
            </a:r>
            <a:r>
              <a:rPr lang="zh-CN" altLang="en-US" sz="800" dirty="0" smtClean="0">
                <a:solidFill>
                  <a:schemeClr val="accent6">
                    <a:lumMod val="20000"/>
                    <a:lumOff val="80000"/>
                  </a:schemeClr>
                </a:solidFill>
              </a:rPr>
              <a:t>仓库盘点流程</a:t>
            </a:r>
            <a:endParaRPr lang="zh-CN" altLang="en-US" sz="800" dirty="0">
              <a:solidFill>
                <a:schemeClr val="accent6">
                  <a:lumMod val="20000"/>
                  <a:lumOff val="80000"/>
                </a:schemeClr>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 y="2"/>
            <a:ext cx="10080625" cy="930703"/>
          </a:xfrm>
          <a:prstGeom prst="rect">
            <a:avLst/>
          </a:prstGeom>
          <a:noFill/>
        </p:spPr>
        <p:txBody>
          <a:bodyPr wrap="square" lIns="98741" tIns="49371" rIns="98741" bIns="49371" rtlCol="0">
            <a:spAutoFit/>
          </a:bodyPr>
          <a:lstStyle/>
          <a:p>
            <a:r>
              <a:rPr lang="zh-CN" altLang="en-US" sz="1800" dirty="0" smtClean="0"/>
              <a:t>库存查询。实时库存就是系统当前现有的库存数，这里可以按照类别查询，单品的库存变化 主要是查询库存的各种出入库情况，销售，退货 进货等产生的库存数据变化，库龄主要是单品库存的的进货天数</a:t>
            </a:r>
            <a:endParaRPr lang="zh-CN" altLang="en-US" sz="1800" dirty="0"/>
          </a:p>
        </p:txBody>
      </p:sp>
      <p:pic>
        <p:nvPicPr>
          <p:cNvPr id="46083" name="Picture 3"/>
          <p:cNvPicPr>
            <a:picLocks noChangeAspect="1" noChangeArrowheads="1"/>
          </p:cNvPicPr>
          <p:nvPr/>
        </p:nvPicPr>
        <p:blipFill>
          <a:blip r:embed="rId3" cstate="print"/>
          <a:srcRect/>
          <a:stretch>
            <a:fillRect/>
          </a:stretch>
        </p:blipFill>
        <p:spPr bwMode="auto">
          <a:xfrm>
            <a:off x="0" y="936154"/>
            <a:ext cx="10023595" cy="6264746"/>
          </a:xfrm>
          <a:prstGeom prst="rect">
            <a:avLst/>
          </a:prstGeom>
          <a:noFill/>
          <a:ln w="9525">
            <a:noFill/>
            <a:miter lim="800000"/>
            <a:headEnd/>
            <a:tailEnd/>
          </a:ln>
        </p:spPr>
      </p:pic>
      <p:sp>
        <p:nvSpPr>
          <p:cNvPr id="4" name="标题 3"/>
          <p:cNvSpPr>
            <a:spLocks noGrp="1"/>
          </p:cNvSpPr>
          <p:nvPr>
            <p:ph type="title" idx="4294967295"/>
          </p:nvPr>
        </p:nvSpPr>
        <p:spPr>
          <a:xfrm>
            <a:off x="8136631" y="6480770"/>
            <a:ext cx="1943994" cy="192326"/>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4.</a:t>
            </a:r>
            <a:r>
              <a:rPr lang="zh-CN" altLang="en-US" sz="800" dirty="0" smtClean="0">
                <a:solidFill>
                  <a:schemeClr val="accent6">
                    <a:lumMod val="20000"/>
                    <a:lumOff val="80000"/>
                  </a:schemeClr>
                </a:solidFill>
              </a:rPr>
              <a:t>库存查询</a:t>
            </a:r>
            <a:endParaRPr lang="zh-CN" altLang="en-US" sz="800" dirty="0">
              <a:solidFill>
                <a:schemeClr val="accent6">
                  <a:lumMod val="20000"/>
                  <a:lumOff val="80000"/>
                </a:schemeClr>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0" y="1512218"/>
            <a:ext cx="9057645" cy="5688682"/>
          </a:xfrm>
          <a:prstGeom prst="rect">
            <a:avLst/>
          </a:prstGeom>
          <a:noFill/>
          <a:ln w="9525">
            <a:noFill/>
            <a:miter lim="800000"/>
            <a:headEnd/>
            <a:tailEnd/>
          </a:ln>
        </p:spPr>
      </p:pic>
      <p:sp>
        <p:nvSpPr>
          <p:cNvPr id="3" name="TextBox 2"/>
          <p:cNvSpPr txBox="1"/>
          <p:nvPr/>
        </p:nvSpPr>
        <p:spPr>
          <a:xfrm>
            <a:off x="503808" y="288082"/>
            <a:ext cx="7848872" cy="707886"/>
          </a:xfrm>
          <a:prstGeom prst="rect">
            <a:avLst/>
          </a:prstGeom>
          <a:noFill/>
        </p:spPr>
        <p:txBody>
          <a:bodyPr wrap="square" rtlCol="0">
            <a:spAutoFit/>
          </a:bodyPr>
          <a:lstStyle/>
          <a:p>
            <a:r>
              <a:rPr lang="zh-CN" altLang="en-US" sz="2000" dirty="0" smtClean="0"/>
              <a:t>库存流水 可以按时间，单据，备注，单号等查询商品库存变动原因和库存变动数量</a:t>
            </a:r>
            <a:endParaRPr lang="zh-CN" altLang="en-US" sz="2000" dirty="0"/>
          </a:p>
        </p:txBody>
      </p:sp>
      <p:sp>
        <p:nvSpPr>
          <p:cNvPr id="4" name="标题 3"/>
          <p:cNvSpPr>
            <a:spLocks noGrp="1"/>
          </p:cNvSpPr>
          <p:nvPr>
            <p:ph type="title" idx="4294967295"/>
          </p:nvPr>
        </p:nvSpPr>
        <p:spPr>
          <a:xfrm>
            <a:off x="8064623" y="6552778"/>
            <a:ext cx="2016002" cy="264334"/>
          </a:xfrm>
        </p:spPr>
        <p:txBody>
          <a:bodyPr>
            <a:normAutofit fontScale="90000"/>
          </a:bodyPr>
          <a:lstStyle/>
          <a:p>
            <a:r>
              <a:rPr lang="zh-CN" altLang="en-US" dirty="0" smtClean="0"/>
              <a:t> </a:t>
            </a:r>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5.</a:t>
            </a:r>
            <a:r>
              <a:rPr lang="zh-CN" altLang="en-US" sz="800" dirty="0" smtClean="0">
                <a:solidFill>
                  <a:schemeClr val="accent6">
                    <a:lumMod val="20000"/>
                    <a:lumOff val="80000"/>
                  </a:schemeClr>
                </a:solidFill>
              </a:rPr>
              <a:t>库存流水</a:t>
            </a:r>
            <a:endParaRPr lang="zh-CN" altLang="en-US" sz="800" dirty="0">
              <a:solidFill>
                <a:schemeClr val="accent6">
                  <a:lumMod val="20000"/>
                  <a:lumOff val="8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0"/>
            <a:ext cx="10080625" cy="946092"/>
          </a:xfrm>
          <a:prstGeom prst="rect">
            <a:avLst/>
          </a:prstGeom>
          <a:noFill/>
        </p:spPr>
        <p:txBody>
          <a:bodyPr wrap="square" lIns="98741" tIns="49371" rIns="98741" bIns="49371" rtlCol="0">
            <a:spAutoFit/>
          </a:bodyPr>
          <a:lstStyle/>
          <a:p>
            <a:r>
              <a:rPr lang="zh-CN" altLang="en-US" dirty="0" smtClean="0"/>
              <a:t>供应商信息</a:t>
            </a:r>
            <a:r>
              <a:rPr lang="zh-CN" altLang="en-US" sz="1300" dirty="0" smtClean="0"/>
              <a:t>：</a:t>
            </a:r>
            <a:endParaRPr lang="en-US" altLang="zh-CN" sz="1300" dirty="0" smtClean="0"/>
          </a:p>
          <a:p>
            <a:r>
              <a:rPr lang="zh-CN" altLang="en-US" sz="1800" dirty="0" smtClean="0"/>
              <a:t>         进货方的基本信息，一般用于管理库存，采购进货，采购退货，供应商账款结算。</a:t>
            </a:r>
            <a:r>
              <a:rPr lang="zh-CN" altLang="en-US" sz="1800" b="1" dirty="0" smtClean="0">
                <a:solidFill>
                  <a:srgbClr val="FF0000"/>
                </a:solidFill>
              </a:rPr>
              <a:t>点击基础资料 供应商管理</a:t>
            </a:r>
            <a:endParaRPr lang="zh-CN" altLang="en-US" sz="1800" b="1" dirty="0">
              <a:solidFill>
                <a:srgbClr val="FF0000"/>
              </a:solidFill>
            </a:endParaRPr>
          </a:p>
        </p:txBody>
      </p:sp>
      <p:pic>
        <p:nvPicPr>
          <p:cNvPr id="12291" name="Picture 3"/>
          <p:cNvPicPr>
            <a:picLocks noChangeAspect="1" noChangeArrowheads="1"/>
          </p:cNvPicPr>
          <p:nvPr/>
        </p:nvPicPr>
        <p:blipFill>
          <a:blip r:embed="rId3" cstate="print"/>
          <a:srcRect/>
          <a:stretch>
            <a:fillRect/>
          </a:stretch>
        </p:blipFill>
        <p:spPr bwMode="auto">
          <a:xfrm>
            <a:off x="0" y="1224186"/>
            <a:ext cx="8986598" cy="5616624"/>
          </a:xfrm>
          <a:prstGeom prst="rect">
            <a:avLst/>
          </a:prstGeom>
          <a:noFill/>
          <a:ln w="9525">
            <a:noFill/>
            <a:miter lim="800000"/>
            <a:headEnd/>
            <a:tailEnd/>
          </a:ln>
        </p:spPr>
      </p:pic>
      <p:sp>
        <p:nvSpPr>
          <p:cNvPr id="6" name="标题 5"/>
          <p:cNvSpPr>
            <a:spLocks noGrp="1"/>
          </p:cNvSpPr>
          <p:nvPr>
            <p:ph type="title" idx="4294967295"/>
          </p:nvPr>
        </p:nvSpPr>
        <p:spPr>
          <a:xfrm>
            <a:off x="7992615" y="6841148"/>
            <a:ext cx="2088010" cy="359752"/>
          </a:xfrm>
        </p:spPr>
        <p:txBody>
          <a:bodyPr>
            <a:normAutofit/>
          </a:bodyPr>
          <a:lstStyle/>
          <a:p>
            <a:r>
              <a:rPr lang="zh-CN" altLang="en-US" sz="800" dirty="0" smtClean="0">
                <a:solidFill>
                  <a:schemeClr val="accent6">
                    <a:lumMod val="20000"/>
                    <a:lumOff val="80000"/>
                  </a:schemeClr>
                </a:solidFill>
              </a:rPr>
              <a:t>二</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供应商</a:t>
            </a:r>
            <a:endParaRPr lang="zh-CN" altLang="en-US" sz="800" dirty="0">
              <a:solidFill>
                <a:schemeClr val="accent6">
                  <a:lumMod val="20000"/>
                  <a:lumOff val="80000"/>
                </a:schemeClr>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930703"/>
          </a:xfrm>
          <a:prstGeom prst="rect">
            <a:avLst/>
          </a:prstGeom>
          <a:noFill/>
        </p:spPr>
        <p:txBody>
          <a:bodyPr wrap="square" lIns="98741" tIns="49371" rIns="98741" bIns="49371" rtlCol="0">
            <a:spAutoFit/>
          </a:bodyPr>
          <a:lstStyle/>
          <a:p>
            <a:r>
              <a:rPr lang="zh-CN" altLang="en-US" sz="1800" dirty="0" smtClean="0"/>
              <a:t>门店调货。 这里主要是连锁门店之间的调货分配。</a:t>
            </a:r>
            <a:r>
              <a:rPr lang="en-US" altLang="zh-CN" sz="1800" dirty="0" smtClean="0"/>
              <a:t>A</a:t>
            </a:r>
            <a:r>
              <a:rPr lang="zh-CN" altLang="en-US" sz="1800" dirty="0" smtClean="0"/>
              <a:t>店调入</a:t>
            </a:r>
            <a:r>
              <a:rPr lang="en-US" altLang="zh-CN" sz="1800" dirty="0" smtClean="0"/>
              <a:t>B</a:t>
            </a:r>
            <a:r>
              <a:rPr lang="zh-CN" altLang="en-US" sz="1800" dirty="0" smtClean="0"/>
              <a:t>店， </a:t>
            </a:r>
            <a:r>
              <a:rPr lang="en-US" altLang="zh-CN" sz="1800" dirty="0" smtClean="0"/>
              <a:t>A</a:t>
            </a:r>
            <a:r>
              <a:rPr lang="zh-CN" altLang="en-US" sz="1800" dirty="0" smtClean="0"/>
              <a:t>店库存减少</a:t>
            </a:r>
            <a:r>
              <a:rPr lang="en-US" altLang="zh-CN" sz="1800" dirty="0" smtClean="0"/>
              <a:t>B</a:t>
            </a:r>
            <a:r>
              <a:rPr lang="zh-CN" altLang="en-US" sz="1800" dirty="0" smtClean="0"/>
              <a:t>店库存增加 调货步骤，</a:t>
            </a:r>
            <a:r>
              <a:rPr lang="en-US" altLang="zh-CN" sz="1800" dirty="0" smtClean="0"/>
              <a:t>1 </a:t>
            </a:r>
            <a:r>
              <a:rPr lang="zh-CN" altLang="en-US" sz="1800" dirty="0" smtClean="0"/>
              <a:t>需要要货的门店点开要货申请，选择需要调货的门店录入需要调入的货物 </a:t>
            </a:r>
            <a:r>
              <a:rPr lang="en-US" altLang="zh-CN" sz="1800" dirty="0" smtClean="0"/>
              <a:t>2  </a:t>
            </a:r>
            <a:r>
              <a:rPr lang="zh-CN" altLang="en-US" sz="1800" dirty="0" smtClean="0"/>
              <a:t>调货的门店点击门店调货选择单据点击发货 </a:t>
            </a:r>
            <a:r>
              <a:rPr lang="en-US" altLang="zh-CN" sz="1800" dirty="0" smtClean="0"/>
              <a:t>3 </a:t>
            </a:r>
            <a:r>
              <a:rPr lang="zh-CN" altLang="en-US" sz="1800" dirty="0" smtClean="0"/>
              <a:t>要货门店点击我要收货</a:t>
            </a:r>
            <a:endParaRPr lang="zh-CN" altLang="en-US" sz="1800" dirty="0"/>
          </a:p>
        </p:txBody>
      </p:sp>
      <p:pic>
        <p:nvPicPr>
          <p:cNvPr id="54274" name="Picture 2"/>
          <p:cNvPicPr>
            <a:picLocks noChangeAspect="1" noChangeArrowheads="1"/>
          </p:cNvPicPr>
          <p:nvPr/>
        </p:nvPicPr>
        <p:blipFill>
          <a:blip r:embed="rId3" cstate="print"/>
          <a:srcRect/>
          <a:stretch>
            <a:fillRect/>
          </a:stretch>
        </p:blipFill>
        <p:spPr bwMode="auto">
          <a:xfrm>
            <a:off x="0" y="1296194"/>
            <a:ext cx="9451471" cy="5904706"/>
          </a:xfrm>
          <a:prstGeom prst="rect">
            <a:avLst/>
          </a:prstGeom>
          <a:noFill/>
          <a:ln w="9525">
            <a:noFill/>
            <a:miter lim="800000"/>
            <a:headEnd/>
            <a:tailEnd/>
          </a:ln>
        </p:spPr>
      </p:pic>
      <p:sp>
        <p:nvSpPr>
          <p:cNvPr id="5" name="标题 4"/>
          <p:cNvSpPr>
            <a:spLocks noGrp="1"/>
          </p:cNvSpPr>
          <p:nvPr>
            <p:ph type="title" idx="4294967295"/>
          </p:nvPr>
        </p:nvSpPr>
        <p:spPr>
          <a:xfrm>
            <a:off x="8280647" y="5256634"/>
            <a:ext cx="1799978" cy="647784"/>
          </a:xfrm>
        </p:spPr>
        <p:txBody>
          <a:bodyPr>
            <a:normAutofit/>
          </a:bodyPr>
          <a:lstStyle/>
          <a:p>
            <a:r>
              <a:rPr lang="zh-CN" altLang="en-US" sz="800" dirty="0" smtClean="0">
                <a:solidFill>
                  <a:schemeClr val="accent6">
                    <a:lumMod val="20000"/>
                    <a:lumOff val="80000"/>
                  </a:schemeClr>
                </a:solidFill>
              </a:rPr>
              <a:t>十五</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门店调货</a:t>
            </a:r>
            <a:endParaRPr lang="zh-CN" altLang="en-US" sz="800" dirty="0">
              <a:solidFill>
                <a:schemeClr val="accent6">
                  <a:lumMod val="20000"/>
                  <a:lumOff val="80000"/>
                </a:schemeClr>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6074"/>
            <a:ext cx="10080625" cy="715259"/>
          </a:xfrm>
          <a:prstGeom prst="rect">
            <a:avLst/>
          </a:prstGeom>
          <a:noFill/>
        </p:spPr>
        <p:txBody>
          <a:bodyPr wrap="square" lIns="98741" tIns="49371" rIns="98741" bIns="49371" rtlCol="0">
            <a:spAutoFit/>
          </a:bodyPr>
          <a:lstStyle/>
          <a:p>
            <a:r>
              <a:rPr lang="zh-CN" altLang="en-US" sz="2000" dirty="0" smtClean="0"/>
              <a:t>门店调货也可直接省略要货门店申请的步骤 。新建单据 点击门店调货 选择调入门店 录入调货商品以及数量在点下方的确认调货即可</a:t>
            </a:r>
            <a:endParaRPr lang="zh-CN" altLang="en-US" sz="2000" dirty="0"/>
          </a:p>
        </p:txBody>
      </p:sp>
      <p:pic>
        <p:nvPicPr>
          <p:cNvPr id="48130" name="Picture 2"/>
          <p:cNvPicPr>
            <a:picLocks noChangeAspect="1" noChangeArrowheads="1"/>
          </p:cNvPicPr>
          <p:nvPr/>
        </p:nvPicPr>
        <p:blipFill>
          <a:blip r:embed="rId3" cstate="print"/>
          <a:srcRect/>
          <a:stretch>
            <a:fillRect/>
          </a:stretch>
        </p:blipFill>
        <p:spPr bwMode="auto">
          <a:xfrm>
            <a:off x="0" y="1152228"/>
            <a:ext cx="9677876" cy="6048672"/>
          </a:xfrm>
          <a:prstGeom prst="rect">
            <a:avLst/>
          </a:prstGeom>
          <a:noFill/>
          <a:ln w="9525">
            <a:noFill/>
            <a:miter lim="800000"/>
            <a:headEnd/>
            <a:tailEnd/>
          </a:ln>
        </p:spPr>
      </p:pic>
      <p:sp>
        <p:nvSpPr>
          <p:cNvPr id="4" name="标题 3"/>
          <p:cNvSpPr>
            <a:spLocks noGrp="1"/>
          </p:cNvSpPr>
          <p:nvPr>
            <p:ph type="title" idx="4294967295"/>
          </p:nvPr>
        </p:nvSpPr>
        <p:spPr>
          <a:xfrm>
            <a:off x="7560567" y="5760690"/>
            <a:ext cx="2520058" cy="336342"/>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门店调货流程</a:t>
            </a:r>
            <a:endParaRPr lang="zh-CN" altLang="en-US" sz="800" dirty="0">
              <a:solidFill>
                <a:schemeClr val="accent6">
                  <a:lumMod val="20000"/>
                  <a:lumOff val="80000"/>
                </a:schemeClr>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715259"/>
          </a:xfrm>
          <a:prstGeom prst="rect">
            <a:avLst/>
          </a:prstGeom>
          <a:noFill/>
        </p:spPr>
        <p:txBody>
          <a:bodyPr wrap="square" lIns="98741" tIns="49371" rIns="98741" bIns="49371" rtlCol="0">
            <a:spAutoFit/>
          </a:bodyPr>
          <a:lstStyle/>
          <a:p>
            <a:r>
              <a:rPr lang="zh-CN" altLang="en-US" sz="2000" dirty="0" smtClean="0"/>
              <a:t>门店收货 第一步选择左边需要收货的单据， 第二步核查收货的数量，第三步 确认后点击确认要货即可</a:t>
            </a:r>
            <a:endParaRPr lang="zh-CN" altLang="en-US" sz="2000" dirty="0"/>
          </a:p>
        </p:txBody>
      </p:sp>
      <p:pic>
        <p:nvPicPr>
          <p:cNvPr id="49155" name="Picture 3"/>
          <p:cNvPicPr>
            <a:picLocks noChangeAspect="1" noChangeArrowheads="1"/>
          </p:cNvPicPr>
          <p:nvPr/>
        </p:nvPicPr>
        <p:blipFill>
          <a:blip r:embed="rId3" cstate="print"/>
          <a:srcRect/>
          <a:stretch>
            <a:fillRect/>
          </a:stretch>
        </p:blipFill>
        <p:spPr bwMode="auto">
          <a:xfrm>
            <a:off x="0" y="936154"/>
            <a:ext cx="9677956" cy="6048722"/>
          </a:xfrm>
          <a:prstGeom prst="rect">
            <a:avLst/>
          </a:prstGeom>
          <a:noFill/>
          <a:ln w="9525">
            <a:noFill/>
            <a:miter lim="800000"/>
            <a:headEnd/>
            <a:tailEnd/>
          </a:ln>
        </p:spPr>
      </p:pic>
      <p:sp>
        <p:nvSpPr>
          <p:cNvPr id="4" name="标题 3"/>
          <p:cNvSpPr>
            <a:spLocks noGrp="1"/>
          </p:cNvSpPr>
          <p:nvPr>
            <p:ph type="title" idx="4294967295"/>
          </p:nvPr>
        </p:nvSpPr>
        <p:spPr>
          <a:xfrm>
            <a:off x="7560567" y="6768802"/>
            <a:ext cx="2520058"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2.</a:t>
            </a:r>
            <a:r>
              <a:rPr lang="zh-CN" altLang="en-US" sz="800" dirty="0" smtClean="0">
                <a:solidFill>
                  <a:schemeClr val="accent6">
                    <a:lumMod val="20000"/>
                    <a:lumOff val="80000"/>
                  </a:schemeClr>
                </a:solidFill>
              </a:rPr>
              <a:t>门店收货流程</a:t>
            </a:r>
            <a:endParaRPr lang="zh-CN" altLang="en-US" sz="800" dirty="0">
              <a:solidFill>
                <a:schemeClr val="accent6">
                  <a:lumMod val="20000"/>
                  <a:lumOff val="80000"/>
                </a:schemeClr>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6074"/>
            <a:ext cx="10080625" cy="407483"/>
          </a:xfrm>
          <a:prstGeom prst="rect">
            <a:avLst/>
          </a:prstGeom>
          <a:noFill/>
        </p:spPr>
        <p:txBody>
          <a:bodyPr wrap="square" lIns="98741" tIns="49371" rIns="98741" bIns="49371" rtlCol="0">
            <a:spAutoFit/>
          </a:bodyPr>
          <a:lstStyle/>
          <a:p>
            <a:r>
              <a:rPr lang="zh-CN" altLang="en-US" sz="2000" dirty="0" smtClean="0"/>
              <a:t>系统设置 主要进行员工增加，权限设置</a:t>
            </a:r>
            <a:endParaRPr lang="zh-CN" altLang="en-US" sz="2000" dirty="0"/>
          </a:p>
        </p:txBody>
      </p:sp>
      <p:pic>
        <p:nvPicPr>
          <p:cNvPr id="50178" name="Picture 2"/>
          <p:cNvPicPr>
            <a:picLocks noChangeAspect="1" noChangeArrowheads="1"/>
          </p:cNvPicPr>
          <p:nvPr/>
        </p:nvPicPr>
        <p:blipFill>
          <a:blip r:embed="rId3" cstate="print"/>
          <a:srcRect/>
          <a:stretch>
            <a:fillRect/>
          </a:stretch>
        </p:blipFill>
        <p:spPr bwMode="auto">
          <a:xfrm>
            <a:off x="0" y="648122"/>
            <a:ext cx="9101812" cy="5688632"/>
          </a:xfrm>
          <a:prstGeom prst="rect">
            <a:avLst/>
          </a:prstGeom>
          <a:noFill/>
          <a:ln w="9525">
            <a:noFill/>
            <a:miter lim="800000"/>
            <a:headEnd/>
            <a:tailEnd/>
          </a:ln>
        </p:spPr>
      </p:pic>
      <p:sp>
        <p:nvSpPr>
          <p:cNvPr id="5" name="标题 4"/>
          <p:cNvSpPr>
            <a:spLocks noGrp="1"/>
          </p:cNvSpPr>
          <p:nvPr>
            <p:ph type="title" idx="4294967295"/>
          </p:nvPr>
        </p:nvSpPr>
        <p:spPr>
          <a:xfrm>
            <a:off x="8784703" y="2736354"/>
            <a:ext cx="1295922" cy="359752"/>
          </a:xfrm>
        </p:spPr>
        <p:txBody>
          <a:bodyPr>
            <a:normAutofit fontScale="90000"/>
          </a:bodyPr>
          <a:lstStyle/>
          <a:p>
            <a:r>
              <a:rPr lang="zh-CN" altLang="en-US" sz="1800" dirty="0" smtClean="0"/>
              <a:t>十六</a:t>
            </a:r>
            <a:r>
              <a:rPr lang="en-US" altLang="zh-CN" sz="1800" dirty="0" smtClean="0"/>
              <a:t>.</a:t>
            </a:r>
            <a:r>
              <a:rPr lang="zh-CN" altLang="en-US" sz="1800" dirty="0" smtClean="0"/>
              <a:t>员工  权限</a:t>
            </a:r>
            <a:endParaRPr lang="zh-CN" altLang="en-US" sz="1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4066"/>
            <a:ext cx="10080625" cy="715259"/>
          </a:xfrm>
          <a:prstGeom prst="rect">
            <a:avLst/>
          </a:prstGeom>
          <a:noFill/>
        </p:spPr>
        <p:txBody>
          <a:bodyPr wrap="square" lIns="98741" tIns="49371" rIns="98741" bIns="49371" rtlCol="0">
            <a:spAutoFit/>
          </a:bodyPr>
          <a:lstStyle/>
          <a:p>
            <a:r>
              <a:rPr lang="zh-CN" altLang="en-US" sz="2000" dirty="0" smtClean="0"/>
              <a:t>  员工组增加。 这里主要区分店长 收银员 营业员 管理层等的一些分组，然后根据员工组进行分配权限！员工组增加步骤  点左上方</a:t>
            </a:r>
            <a:r>
              <a:rPr lang="en-US" altLang="zh-CN" sz="2000" dirty="0" smtClean="0"/>
              <a:t>+</a:t>
            </a:r>
            <a:r>
              <a:rPr lang="zh-CN" altLang="en-US" sz="2000" dirty="0" smtClean="0"/>
              <a:t>号，然后在输入员工组名称 点击保存即可</a:t>
            </a:r>
            <a:endParaRPr lang="zh-CN" altLang="en-US" sz="2000" dirty="0"/>
          </a:p>
        </p:txBody>
      </p:sp>
      <p:pic>
        <p:nvPicPr>
          <p:cNvPr id="51202" name="Picture 2"/>
          <p:cNvPicPr>
            <a:picLocks noChangeAspect="1" noChangeArrowheads="1"/>
          </p:cNvPicPr>
          <p:nvPr/>
        </p:nvPicPr>
        <p:blipFill>
          <a:blip r:embed="rId3" cstate="print"/>
          <a:srcRect/>
          <a:stretch>
            <a:fillRect/>
          </a:stretch>
        </p:blipFill>
        <p:spPr bwMode="auto">
          <a:xfrm>
            <a:off x="0" y="1368252"/>
            <a:ext cx="9332237" cy="5832648"/>
          </a:xfrm>
          <a:prstGeom prst="rect">
            <a:avLst/>
          </a:prstGeom>
          <a:noFill/>
          <a:ln w="9525">
            <a:noFill/>
            <a:miter lim="800000"/>
            <a:headEnd/>
            <a:tailEnd/>
          </a:ln>
        </p:spPr>
      </p:pic>
      <p:sp>
        <p:nvSpPr>
          <p:cNvPr id="4" name="标题 3"/>
          <p:cNvSpPr>
            <a:spLocks noGrp="1"/>
          </p:cNvSpPr>
          <p:nvPr>
            <p:ph type="title" idx="4294967295"/>
          </p:nvPr>
        </p:nvSpPr>
        <p:spPr>
          <a:xfrm>
            <a:off x="7488559" y="6408762"/>
            <a:ext cx="2592066" cy="264334"/>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员工组新增</a:t>
            </a:r>
            <a:endParaRPr lang="zh-CN" altLang="en-US" sz="800" dirty="0">
              <a:solidFill>
                <a:schemeClr val="accent6">
                  <a:lumMod val="20000"/>
                  <a:lumOff val="80000"/>
                </a:schemeClr>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930703"/>
          </a:xfrm>
          <a:prstGeom prst="rect">
            <a:avLst/>
          </a:prstGeom>
          <a:noFill/>
        </p:spPr>
        <p:txBody>
          <a:bodyPr wrap="square" lIns="98741" tIns="49371" rIns="98741" bIns="49371" rtlCol="0">
            <a:spAutoFit/>
          </a:bodyPr>
          <a:lstStyle/>
          <a:p>
            <a:r>
              <a:rPr lang="zh-CN" altLang="en-US" sz="1800" dirty="0" smtClean="0"/>
              <a:t>新增员工   步骤 </a:t>
            </a:r>
            <a:r>
              <a:rPr lang="en-US" altLang="zh-CN" sz="1800" dirty="0" smtClean="0"/>
              <a:t> </a:t>
            </a:r>
            <a:r>
              <a:rPr lang="zh-CN" altLang="en-US" sz="1800" dirty="0" smtClean="0"/>
              <a:t>先选择所属员工组，在点击右上方新增 随后会弹出员工新增窗口 输入员工 工号 姓名 密码等 ！新增分店的员工需要选择所属门店  下方 </a:t>
            </a:r>
            <a:r>
              <a:rPr lang="en-US" altLang="zh-CN" sz="1800" dirty="0" smtClean="0"/>
              <a:t>4</a:t>
            </a:r>
            <a:r>
              <a:rPr lang="zh-CN" altLang="en-US" sz="1800" dirty="0" smtClean="0"/>
              <a:t>个勾选项根据实际勾选，新增收银员选择默认显示中的零售收银</a:t>
            </a:r>
            <a:endParaRPr lang="zh-CN" altLang="en-US" sz="1800" dirty="0"/>
          </a:p>
        </p:txBody>
      </p:sp>
      <p:pic>
        <p:nvPicPr>
          <p:cNvPr id="52226" name="Picture 2"/>
          <p:cNvPicPr>
            <a:picLocks noChangeAspect="1" noChangeArrowheads="1"/>
          </p:cNvPicPr>
          <p:nvPr/>
        </p:nvPicPr>
        <p:blipFill>
          <a:blip r:embed="rId3" cstate="print"/>
          <a:srcRect/>
          <a:stretch>
            <a:fillRect/>
          </a:stretch>
        </p:blipFill>
        <p:spPr bwMode="auto">
          <a:xfrm>
            <a:off x="0" y="1152178"/>
            <a:ext cx="9677956" cy="6048722"/>
          </a:xfrm>
          <a:prstGeom prst="rect">
            <a:avLst/>
          </a:prstGeom>
          <a:noFill/>
          <a:ln w="9525">
            <a:noFill/>
            <a:miter lim="800000"/>
            <a:headEnd/>
            <a:tailEnd/>
          </a:ln>
        </p:spPr>
      </p:pic>
      <p:sp>
        <p:nvSpPr>
          <p:cNvPr id="4" name="标题 3"/>
          <p:cNvSpPr>
            <a:spLocks noGrp="1"/>
          </p:cNvSpPr>
          <p:nvPr>
            <p:ph type="title" idx="4294967295"/>
          </p:nvPr>
        </p:nvSpPr>
        <p:spPr>
          <a:xfrm>
            <a:off x="7344543" y="6624786"/>
            <a:ext cx="2736082" cy="264334"/>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2.</a:t>
            </a:r>
            <a:r>
              <a:rPr lang="zh-CN" altLang="en-US" sz="800" dirty="0" smtClean="0">
                <a:solidFill>
                  <a:schemeClr val="accent6">
                    <a:lumMod val="20000"/>
                    <a:lumOff val="80000"/>
                  </a:schemeClr>
                </a:solidFill>
              </a:rPr>
              <a:t>员工新增</a:t>
            </a:r>
            <a:endParaRPr lang="zh-CN" altLang="en-US" sz="800" dirty="0">
              <a:solidFill>
                <a:schemeClr val="accent6">
                  <a:lumMod val="20000"/>
                  <a:lumOff val="80000"/>
                </a:schemeClr>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299761"/>
          </a:xfrm>
          <a:prstGeom prst="rect">
            <a:avLst/>
          </a:prstGeom>
          <a:noFill/>
        </p:spPr>
        <p:txBody>
          <a:bodyPr wrap="square" lIns="98741" tIns="49371" rIns="98741" bIns="49371" rtlCol="0">
            <a:spAutoFit/>
          </a:bodyPr>
          <a:lstStyle/>
          <a:p>
            <a:endParaRPr lang="zh-CN" altLang="en-US" sz="1300" dirty="0"/>
          </a:p>
        </p:txBody>
      </p:sp>
      <p:sp>
        <p:nvSpPr>
          <p:cNvPr id="4" name="TextBox 3"/>
          <p:cNvSpPr txBox="1"/>
          <p:nvPr/>
        </p:nvSpPr>
        <p:spPr>
          <a:xfrm>
            <a:off x="0" y="0"/>
            <a:ext cx="10080625" cy="1023036"/>
          </a:xfrm>
          <a:prstGeom prst="rect">
            <a:avLst/>
          </a:prstGeom>
          <a:noFill/>
        </p:spPr>
        <p:txBody>
          <a:bodyPr wrap="square" lIns="98741" tIns="49371" rIns="98741" bIns="49371" rtlCol="0">
            <a:spAutoFit/>
          </a:bodyPr>
          <a:lstStyle/>
          <a:p>
            <a:r>
              <a:rPr lang="zh-CN" altLang="en-US" sz="2000" dirty="0" smtClean="0"/>
              <a:t>权限分配。 可以根据前面做好的员工组 进行权限设置，分为后台权限 和零售权限 根据实际情况勾选即可，打钩就赋予此勾选的权限反之则无此权限！</a:t>
            </a:r>
            <a:r>
              <a:rPr lang="zh-CN" altLang="en-US" sz="2000" dirty="0" smtClean="0">
                <a:solidFill>
                  <a:srgbClr val="FF0000"/>
                </a:solidFill>
              </a:rPr>
              <a:t>勾选前先点击名称后的开关标志蓝色表示开灰色表示关</a:t>
            </a:r>
            <a:endParaRPr lang="zh-CN" altLang="en-US" sz="2000" dirty="0">
              <a:solidFill>
                <a:srgbClr val="FF0000"/>
              </a:solidFill>
            </a:endParaRPr>
          </a:p>
        </p:txBody>
      </p:sp>
      <p:pic>
        <p:nvPicPr>
          <p:cNvPr id="53250" name="Picture 2"/>
          <p:cNvPicPr>
            <a:picLocks noChangeAspect="1" noChangeArrowheads="1"/>
          </p:cNvPicPr>
          <p:nvPr/>
        </p:nvPicPr>
        <p:blipFill>
          <a:blip r:embed="rId3" cstate="print"/>
          <a:srcRect/>
          <a:stretch>
            <a:fillRect/>
          </a:stretch>
        </p:blipFill>
        <p:spPr bwMode="auto">
          <a:xfrm>
            <a:off x="0" y="1080170"/>
            <a:ext cx="9793168" cy="6120730"/>
          </a:xfrm>
          <a:prstGeom prst="rect">
            <a:avLst/>
          </a:prstGeom>
          <a:noFill/>
          <a:ln w="9525">
            <a:noFill/>
            <a:miter lim="800000"/>
            <a:headEnd/>
            <a:tailEnd/>
          </a:ln>
        </p:spPr>
      </p:pic>
      <p:sp>
        <p:nvSpPr>
          <p:cNvPr id="5" name="标题 4"/>
          <p:cNvSpPr>
            <a:spLocks noGrp="1"/>
          </p:cNvSpPr>
          <p:nvPr>
            <p:ph type="title" idx="4294967295"/>
          </p:nvPr>
        </p:nvSpPr>
        <p:spPr>
          <a:xfrm>
            <a:off x="7560567" y="6936566"/>
            <a:ext cx="2520058" cy="264334"/>
          </a:xfrm>
        </p:spPr>
        <p:txBody>
          <a:bodyPr>
            <a:normAutofit/>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3.</a:t>
            </a:r>
            <a:r>
              <a:rPr lang="zh-CN" altLang="en-US" sz="800" dirty="0" smtClean="0">
                <a:solidFill>
                  <a:schemeClr val="accent6">
                    <a:lumMod val="20000"/>
                    <a:lumOff val="80000"/>
                  </a:schemeClr>
                </a:solidFill>
              </a:rPr>
              <a:t>权限分配</a:t>
            </a:r>
            <a:endParaRPr lang="zh-CN" altLang="en-US" sz="800" dirty="0">
              <a:solidFill>
                <a:schemeClr val="accent6">
                  <a:lumMod val="20000"/>
                  <a:lumOff val="80000"/>
                </a:schemeClr>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0"/>
            <a:ext cx="10080625" cy="3485248"/>
          </a:xfrm>
          <a:prstGeom prst="rect">
            <a:avLst/>
          </a:prstGeom>
          <a:noFill/>
        </p:spPr>
        <p:txBody>
          <a:bodyPr wrap="square" lIns="98741" tIns="49371" rIns="98741" bIns="49371" rtlCol="0">
            <a:spAutoFit/>
          </a:bodyPr>
          <a:lstStyle/>
          <a:p>
            <a:r>
              <a:rPr lang="zh-CN" altLang="en-US" sz="2000" b="1" dirty="0" smtClean="0">
                <a:solidFill>
                  <a:srgbClr val="FF0000"/>
                </a:solidFill>
              </a:rPr>
              <a:t>上文就是商铭讯兔后台管理的基本操作的图文操作，后期会不定期更新</a:t>
            </a:r>
            <a:r>
              <a:rPr lang="en-US" altLang="zh-CN" sz="2000" b="1" dirty="0" smtClean="0">
                <a:solidFill>
                  <a:srgbClr val="FF0000"/>
                </a:solidFill>
              </a:rPr>
              <a:t>~</a:t>
            </a:r>
            <a:r>
              <a:rPr lang="zh-CN" altLang="en-US" sz="2000" b="1" dirty="0" smtClean="0">
                <a:solidFill>
                  <a:srgbClr val="FF0000"/>
                </a:solidFill>
              </a:rPr>
              <a:t>！未介绍的商</a:t>
            </a:r>
            <a:endParaRPr lang="en-US" altLang="zh-CN" sz="2000" b="1" dirty="0" smtClean="0">
              <a:solidFill>
                <a:srgbClr val="FF0000"/>
              </a:solidFill>
            </a:endParaRPr>
          </a:p>
          <a:p>
            <a:endParaRPr lang="en-US" altLang="zh-CN" sz="2000" b="1" dirty="0" smtClean="0">
              <a:solidFill>
                <a:srgbClr val="FF0000"/>
              </a:solidFill>
            </a:endParaRPr>
          </a:p>
          <a:p>
            <a:r>
              <a:rPr lang="zh-CN" altLang="en-US" sz="2000" b="1" dirty="0" smtClean="0">
                <a:solidFill>
                  <a:srgbClr val="FF0000"/>
                </a:solidFill>
              </a:rPr>
              <a:t>城管理，订货平台 推广营销属于特殊使用功能，如需使用联系供应商！软件支持手机</a:t>
            </a:r>
            <a:endParaRPr lang="en-US" altLang="zh-CN" sz="2000" b="1" dirty="0" smtClean="0">
              <a:solidFill>
                <a:srgbClr val="FF0000"/>
              </a:solidFill>
            </a:endParaRPr>
          </a:p>
          <a:p>
            <a:endParaRPr lang="en-US" altLang="zh-CN" sz="2000" b="1" dirty="0" smtClean="0">
              <a:solidFill>
                <a:srgbClr val="FF0000"/>
              </a:solidFill>
            </a:endParaRPr>
          </a:p>
          <a:p>
            <a:r>
              <a:rPr lang="en-US" altLang="zh-CN" sz="2000" b="1" dirty="0" smtClean="0">
                <a:solidFill>
                  <a:srgbClr val="FF0000"/>
                </a:solidFill>
              </a:rPr>
              <a:t>app</a:t>
            </a:r>
            <a:r>
              <a:rPr lang="zh-CN" altLang="en-US" sz="2000" b="1" dirty="0" smtClean="0">
                <a:solidFill>
                  <a:srgbClr val="FF0000"/>
                </a:solidFill>
              </a:rPr>
              <a:t>端 ！微信公众号端！</a:t>
            </a:r>
            <a:endParaRPr lang="en-US" altLang="zh-CN" sz="2000" b="1" dirty="0" smtClean="0">
              <a:solidFill>
                <a:srgbClr val="FF0000"/>
              </a:solidFill>
            </a:endParaRPr>
          </a:p>
          <a:p>
            <a:endParaRPr lang="en-US" altLang="zh-CN" sz="2000" b="1" dirty="0" smtClean="0">
              <a:solidFill>
                <a:srgbClr val="FF0000"/>
              </a:solidFill>
            </a:endParaRPr>
          </a:p>
          <a:p>
            <a:r>
              <a:rPr lang="zh-CN" altLang="en-US" sz="2000" b="1" dirty="0" smtClean="0">
                <a:solidFill>
                  <a:srgbClr val="FF0000"/>
                </a:solidFill>
              </a:rPr>
              <a:t>自助收银端！ 手持</a:t>
            </a:r>
            <a:r>
              <a:rPr lang="en-US" altLang="zh-CN" sz="2000" b="1" dirty="0" smtClean="0">
                <a:solidFill>
                  <a:srgbClr val="FF0000"/>
                </a:solidFill>
              </a:rPr>
              <a:t>pos</a:t>
            </a:r>
            <a:r>
              <a:rPr lang="zh-CN" altLang="en-US" sz="2000" b="1" dirty="0" smtClean="0">
                <a:solidFill>
                  <a:srgbClr val="FF0000"/>
                </a:solidFill>
              </a:rPr>
              <a:t>机端等各种移动平台 ！支持各种个性化定制功能开发等！详情请</a:t>
            </a:r>
            <a:endParaRPr lang="en-US" altLang="zh-CN" sz="2000" b="1" dirty="0" smtClean="0">
              <a:solidFill>
                <a:srgbClr val="FF0000"/>
              </a:solidFill>
            </a:endParaRPr>
          </a:p>
          <a:p>
            <a:endParaRPr lang="en-US" altLang="zh-CN" sz="2000" b="1" dirty="0" smtClean="0">
              <a:solidFill>
                <a:srgbClr val="FF0000"/>
              </a:solidFill>
            </a:endParaRPr>
          </a:p>
          <a:p>
            <a:r>
              <a:rPr lang="zh-CN" altLang="en-US" sz="2000" b="1" dirty="0" smtClean="0">
                <a:solidFill>
                  <a:srgbClr val="FF0000"/>
                </a:solidFill>
              </a:rPr>
              <a:t>联系软件供应商！ </a:t>
            </a:r>
            <a:endParaRPr lang="en-US" altLang="zh-CN" sz="2000" b="1" dirty="0" smtClean="0">
              <a:solidFill>
                <a:srgbClr val="FF0000"/>
              </a:solidFill>
            </a:endParaRPr>
          </a:p>
          <a:p>
            <a:endParaRPr lang="en-US" altLang="zh-CN" sz="2000" b="1" dirty="0" smtClean="0">
              <a:solidFill>
                <a:srgbClr val="FF0000"/>
              </a:solidFill>
            </a:endParaRPr>
          </a:p>
          <a:p>
            <a:endParaRPr lang="en-US" altLang="zh-CN" sz="2000" b="1" dirty="0" smtClean="0">
              <a:solidFill>
                <a:srgbClr val="FF0000"/>
              </a:solidFill>
            </a:endParaRPr>
          </a:p>
        </p:txBody>
      </p:sp>
      <p:sp>
        <p:nvSpPr>
          <p:cNvPr id="3" name="标题 2"/>
          <p:cNvSpPr>
            <a:spLocks noGrp="1"/>
          </p:cNvSpPr>
          <p:nvPr>
            <p:ph type="title" idx="4294967295"/>
          </p:nvPr>
        </p:nvSpPr>
        <p:spPr>
          <a:xfrm>
            <a:off x="1008062" y="6000750"/>
            <a:ext cx="9072563" cy="1200150"/>
          </a:xfrm>
        </p:spPr>
        <p:txBody>
          <a:bodyPr>
            <a:normAutofit/>
          </a:bodyPr>
          <a:lstStyle/>
          <a:p>
            <a:r>
              <a:rPr lang="zh-CN" altLang="en-US" sz="800" dirty="0" smtClean="0">
                <a:solidFill>
                  <a:schemeClr val="accent6">
                    <a:lumMod val="20000"/>
                    <a:lumOff val="80000"/>
                  </a:schemeClr>
                </a:solidFill>
              </a:rPr>
              <a:t>后台小结</a:t>
            </a:r>
            <a:endParaRPr lang="zh-CN" altLang="en-US" sz="800" dirty="0">
              <a:solidFill>
                <a:schemeClr val="accent6">
                  <a:lumMod val="20000"/>
                  <a:lumOff val="80000"/>
                </a:schemeClr>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76114"/>
            <a:ext cx="10080625" cy="469038"/>
          </a:xfrm>
          <a:prstGeom prst="rect">
            <a:avLst/>
          </a:prstGeom>
          <a:noFill/>
        </p:spPr>
        <p:txBody>
          <a:bodyPr wrap="square" lIns="98741" tIns="49371" rIns="98741" bIns="49371" rtlCol="0">
            <a:spAutoFit/>
          </a:bodyPr>
          <a:lstStyle/>
          <a:p>
            <a:r>
              <a:rPr lang="zh-CN" altLang="en-US" sz="2400" dirty="0" smtClean="0"/>
              <a:t>软件为前后台一体   由零售管理</a:t>
            </a:r>
            <a:r>
              <a:rPr lang="en-US" altLang="zh-CN" sz="2400" dirty="0" smtClean="0"/>
              <a:t>—POS</a:t>
            </a:r>
            <a:r>
              <a:rPr lang="zh-CN" altLang="en-US" sz="2400" dirty="0" smtClean="0"/>
              <a:t>零售 点击进入前台收银界面</a:t>
            </a:r>
            <a:endParaRPr lang="zh-CN" altLang="en-US" sz="2400" dirty="0"/>
          </a:p>
        </p:txBody>
      </p:sp>
      <p:sp>
        <p:nvSpPr>
          <p:cNvPr id="4" name="标题 3"/>
          <p:cNvSpPr>
            <a:spLocks noGrp="1"/>
          </p:cNvSpPr>
          <p:nvPr>
            <p:ph type="title" idx="4294967295"/>
          </p:nvPr>
        </p:nvSpPr>
        <p:spPr>
          <a:xfrm>
            <a:off x="8208664" y="6769140"/>
            <a:ext cx="2304034" cy="431760"/>
          </a:xfrm>
        </p:spPr>
        <p:txBody>
          <a:bodyPr>
            <a:normAutofit/>
          </a:bodyPr>
          <a:lstStyle/>
          <a:p>
            <a:r>
              <a:rPr lang="zh-CN" altLang="en-US" sz="800" dirty="0" smtClean="0">
                <a:solidFill>
                  <a:schemeClr val="accent6">
                    <a:lumMod val="20000"/>
                    <a:lumOff val="80000"/>
                  </a:schemeClr>
                </a:solidFill>
              </a:rPr>
              <a:t>一</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前台</a:t>
            </a:r>
            <a:endParaRPr lang="zh-CN" altLang="en-US" sz="800" dirty="0">
              <a:solidFill>
                <a:schemeClr val="accent6">
                  <a:lumMod val="20000"/>
                  <a:lumOff val="80000"/>
                </a:schemeClr>
              </a:solidFill>
            </a:endParaRPr>
          </a:p>
        </p:txBody>
      </p:sp>
      <p:pic>
        <p:nvPicPr>
          <p:cNvPr id="55298" name="Picture 2"/>
          <p:cNvPicPr>
            <a:picLocks noChangeAspect="1" noChangeArrowheads="1"/>
          </p:cNvPicPr>
          <p:nvPr/>
        </p:nvPicPr>
        <p:blipFill>
          <a:blip r:embed="rId3" cstate="print"/>
          <a:srcRect/>
          <a:stretch>
            <a:fillRect/>
          </a:stretch>
        </p:blipFill>
        <p:spPr bwMode="auto">
          <a:xfrm>
            <a:off x="0" y="1508720"/>
            <a:ext cx="9107488" cy="569218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1"/>
            <a:ext cx="10080625" cy="1207702"/>
          </a:xfrm>
          <a:prstGeom prst="rect">
            <a:avLst/>
          </a:prstGeom>
          <a:noFill/>
        </p:spPr>
        <p:txBody>
          <a:bodyPr wrap="square" lIns="98741" tIns="49371" rIns="98741" bIns="49371" rtlCol="0">
            <a:spAutoFit/>
          </a:bodyPr>
          <a:lstStyle/>
          <a:p>
            <a:r>
              <a:rPr lang="zh-CN" altLang="en-US" sz="1800" dirty="0" smtClean="0"/>
              <a:t>基本操作收银   后台管理 商品资料做好， 前台直接扫描商品条码 或者点击商品 同时也支持拼音码检索 商品选择完之后  点击结账或者按回车键弹出结账窗口，输入顾客给的金额按现金或者回车 此比收银结束！ 如需在线微信支付宝需要开通支付宝和微信商户设置好之后 在结账界面直接扫描顾客付款码即可</a:t>
            </a:r>
            <a:endParaRPr lang="zh-CN" altLang="en-US" sz="1800" dirty="0"/>
          </a:p>
        </p:txBody>
      </p:sp>
      <p:pic>
        <p:nvPicPr>
          <p:cNvPr id="1026" name="Picture 2"/>
          <p:cNvPicPr>
            <a:picLocks noChangeAspect="1" noChangeArrowheads="1"/>
          </p:cNvPicPr>
          <p:nvPr/>
        </p:nvPicPr>
        <p:blipFill>
          <a:blip r:embed="rId3" cstate="print"/>
          <a:srcRect/>
          <a:stretch>
            <a:fillRect/>
          </a:stretch>
        </p:blipFill>
        <p:spPr bwMode="auto">
          <a:xfrm>
            <a:off x="0" y="1345598"/>
            <a:ext cx="9792840" cy="5855302"/>
          </a:xfrm>
          <a:prstGeom prst="rect">
            <a:avLst/>
          </a:prstGeom>
          <a:noFill/>
          <a:ln w="9525">
            <a:noFill/>
            <a:miter lim="800000"/>
            <a:headEnd/>
            <a:tailEnd/>
          </a:ln>
        </p:spPr>
      </p:pic>
      <p:sp>
        <p:nvSpPr>
          <p:cNvPr id="5" name="标题 4"/>
          <p:cNvSpPr>
            <a:spLocks noGrp="1"/>
          </p:cNvSpPr>
          <p:nvPr>
            <p:ph type="title" idx="4294967295"/>
          </p:nvPr>
        </p:nvSpPr>
        <p:spPr>
          <a:xfrm>
            <a:off x="8928719" y="5760690"/>
            <a:ext cx="1151906" cy="215736"/>
          </a:xfrm>
        </p:spPr>
        <p:txBody>
          <a:bodyPr>
            <a:normAutofit fontScale="90000"/>
          </a:bodyPr>
          <a:lstStyle/>
          <a:p>
            <a:r>
              <a:rPr lang="zh-CN" altLang="en-US" sz="800" dirty="0" smtClean="0">
                <a:solidFill>
                  <a:schemeClr val="accent6">
                    <a:lumMod val="20000"/>
                    <a:lumOff val="80000"/>
                  </a:schemeClr>
                </a:solidFill>
              </a:rPr>
              <a:t>   </a:t>
            </a:r>
            <a:r>
              <a:rPr lang="en-US" altLang="zh-CN" sz="800" dirty="0" smtClean="0">
                <a:solidFill>
                  <a:schemeClr val="accent6">
                    <a:lumMod val="20000"/>
                    <a:lumOff val="80000"/>
                  </a:schemeClr>
                </a:solidFill>
              </a:rPr>
              <a:t>1.</a:t>
            </a:r>
            <a:r>
              <a:rPr lang="zh-CN" altLang="en-US" sz="800" dirty="0" smtClean="0">
                <a:solidFill>
                  <a:schemeClr val="accent6">
                    <a:lumMod val="20000"/>
                    <a:lumOff val="80000"/>
                  </a:schemeClr>
                </a:solidFill>
              </a:rPr>
              <a:t>基本操作</a:t>
            </a:r>
            <a:endParaRPr lang="zh-CN" altLang="en-US" sz="800" dirty="0">
              <a:solidFill>
                <a:schemeClr val="accent6">
                  <a:lumMod val="20000"/>
                  <a:lumOff val="80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32098"/>
            <a:ext cx="10080625" cy="715259"/>
          </a:xfrm>
          <a:prstGeom prst="rect">
            <a:avLst/>
          </a:prstGeom>
          <a:noFill/>
        </p:spPr>
        <p:txBody>
          <a:bodyPr wrap="square" lIns="98741" tIns="49371" rIns="98741" bIns="49371" rtlCol="0">
            <a:spAutoFit/>
          </a:bodyPr>
          <a:lstStyle/>
          <a:p>
            <a:r>
              <a:rPr lang="zh-CN" altLang="en-US" sz="2000" dirty="0" smtClean="0"/>
              <a:t>打开供应商信息之后同添加商品档案一样，先点击</a:t>
            </a:r>
            <a:r>
              <a:rPr lang="en-US" altLang="zh-CN" sz="2000" dirty="0" smtClean="0"/>
              <a:t>+</a:t>
            </a:r>
            <a:r>
              <a:rPr lang="zh-CN" altLang="en-US" sz="2000" dirty="0" smtClean="0"/>
              <a:t>号增加供应商类别（默认一个类别就可以了，可以根据实际需要添加）然后选择类别点击新增添加供应商信息</a:t>
            </a:r>
            <a:endParaRPr lang="zh-CN" altLang="en-US" sz="2000" dirty="0"/>
          </a:p>
        </p:txBody>
      </p:sp>
      <p:pic>
        <p:nvPicPr>
          <p:cNvPr id="13314" name="Picture 2"/>
          <p:cNvPicPr>
            <a:picLocks noChangeAspect="1" noChangeArrowheads="1"/>
          </p:cNvPicPr>
          <p:nvPr/>
        </p:nvPicPr>
        <p:blipFill>
          <a:blip r:embed="rId3" cstate="print"/>
          <a:srcRect/>
          <a:stretch>
            <a:fillRect/>
          </a:stretch>
        </p:blipFill>
        <p:spPr bwMode="auto">
          <a:xfrm>
            <a:off x="0" y="1440210"/>
            <a:ext cx="9217104" cy="5760690"/>
          </a:xfrm>
          <a:prstGeom prst="rect">
            <a:avLst/>
          </a:prstGeom>
          <a:noFill/>
          <a:ln w="9525">
            <a:noFill/>
            <a:miter lim="800000"/>
            <a:headEnd/>
            <a:tailEnd/>
          </a:ln>
        </p:spPr>
      </p:pic>
      <p:sp>
        <p:nvSpPr>
          <p:cNvPr id="4" name="标题 3"/>
          <p:cNvSpPr>
            <a:spLocks noGrp="1"/>
          </p:cNvSpPr>
          <p:nvPr>
            <p:ph type="title" idx="4294967295"/>
          </p:nvPr>
        </p:nvSpPr>
        <p:spPr>
          <a:xfrm flipV="1">
            <a:off x="9216751" y="6817162"/>
            <a:ext cx="863874" cy="383738"/>
          </a:xfrm>
        </p:spPr>
        <p:txBody>
          <a:bodyPr>
            <a:normAutofit/>
          </a:bodyPr>
          <a:lstStyle/>
          <a:p>
            <a:r>
              <a:rPr lang="zh-CN" altLang="en-US" sz="800" dirty="0" smtClean="0">
                <a:solidFill>
                  <a:schemeClr val="accent6">
                    <a:lumMod val="20000"/>
                    <a:lumOff val="80000"/>
                  </a:schemeClr>
                </a:solidFill>
              </a:rPr>
              <a:t>   1</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供应商类别新增</a:t>
            </a:r>
            <a:endParaRPr lang="zh-CN" altLang="en-US" sz="800" dirty="0">
              <a:solidFill>
                <a:schemeClr val="accent6">
                  <a:lumMod val="20000"/>
                  <a:lumOff val="80000"/>
                </a:schemeClr>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930703"/>
          </a:xfrm>
          <a:prstGeom prst="rect">
            <a:avLst/>
          </a:prstGeom>
          <a:noFill/>
        </p:spPr>
        <p:txBody>
          <a:bodyPr wrap="square" lIns="98741" tIns="49371" rIns="98741" bIns="49371" rtlCol="0">
            <a:spAutoFit/>
          </a:bodyPr>
          <a:lstStyle/>
          <a:p>
            <a:r>
              <a:rPr lang="zh-CN" altLang="en-US" sz="1800" dirty="0" smtClean="0"/>
              <a:t>单品折扣 改价 数量等操作步骤   先选取需要改动的商品，点击右侧的修改图标， 折扣是按百分比计算，如</a:t>
            </a:r>
            <a:r>
              <a:rPr lang="en-US" altLang="zh-CN" sz="1800" dirty="0" smtClean="0"/>
              <a:t>8</a:t>
            </a:r>
            <a:r>
              <a:rPr lang="zh-CN" altLang="en-US" sz="1800" dirty="0" smtClean="0"/>
              <a:t>折就是输入</a:t>
            </a:r>
            <a:r>
              <a:rPr lang="en-US" altLang="zh-CN" sz="1800" dirty="0" smtClean="0"/>
              <a:t>80 </a:t>
            </a:r>
            <a:r>
              <a:rPr lang="zh-CN" altLang="en-US" sz="1800" dirty="0" smtClean="0"/>
              <a:t>按折扣    改价就是更改次商品的单价， 小计就是改此单品的小计金额无论多少数量！如需修改数量 输入相应的数量敲回车即可 全部改好之后继续相应的结账操作即可</a:t>
            </a:r>
            <a:endParaRPr lang="zh-CN" altLang="en-US" sz="1800" dirty="0"/>
          </a:p>
        </p:txBody>
      </p:sp>
      <p:pic>
        <p:nvPicPr>
          <p:cNvPr id="2050" name="Picture 2"/>
          <p:cNvPicPr>
            <a:picLocks noChangeAspect="1" noChangeArrowheads="1"/>
          </p:cNvPicPr>
          <p:nvPr/>
        </p:nvPicPr>
        <p:blipFill>
          <a:blip r:embed="rId3" cstate="print"/>
          <a:srcRect/>
          <a:stretch>
            <a:fillRect/>
          </a:stretch>
        </p:blipFill>
        <p:spPr bwMode="auto">
          <a:xfrm>
            <a:off x="0" y="1322839"/>
            <a:ext cx="9432800" cy="5607275"/>
          </a:xfrm>
          <a:prstGeom prst="rect">
            <a:avLst/>
          </a:prstGeom>
          <a:noFill/>
          <a:ln w="9525">
            <a:noFill/>
            <a:miter lim="800000"/>
            <a:headEnd/>
            <a:tailEnd/>
          </a:ln>
        </p:spPr>
      </p:pic>
      <p:sp>
        <p:nvSpPr>
          <p:cNvPr id="4" name="标题 3"/>
          <p:cNvSpPr>
            <a:spLocks noGrp="1"/>
          </p:cNvSpPr>
          <p:nvPr>
            <p:ph type="title" idx="4294967295"/>
          </p:nvPr>
        </p:nvSpPr>
        <p:spPr>
          <a:xfrm>
            <a:off x="7272535" y="5184626"/>
            <a:ext cx="2808090" cy="408350"/>
          </a:xfrm>
        </p:spPr>
        <p:txBody>
          <a:bodyPr>
            <a:normAutofit fontScale="90000"/>
          </a:bodyPr>
          <a:lstStyle/>
          <a:p>
            <a:r>
              <a:rPr lang="zh-CN" altLang="en-US" dirty="0" smtClean="0"/>
              <a:t>   </a:t>
            </a:r>
            <a:r>
              <a:rPr lang="en-US" altLang="zh-CN" sz="800" dirty="0" smtClean="0">
                <a:solidFill>
                  <a:schemeClr val="accent6">
                    <a:lumMod val="20000"/>
                    <a:lumOff val="80000"/>
                  </a:schemeClr>
                </a:solidFill>
              </a:rPr>
              <a:t>2.</a:t>
            </a:r>
            <a:r>
              <a:rPr lang="zh-CN" altLang="en-US" sz="800" dirty="0" smtClean="0">
                <a:solidFill>
                  <a:schemeClr val="accent6">
                    <a:lumMod val="20000"/>
                    <a:lumOff val="80000"/>
                  </a:schemeClr>
                </a:solidFill>
              </a:rPr>
              <a:t>单品修改</a:t>
            </a:r>
            <a:endParaRPr lang="zh-CN" altLang="en-US" sz="800" dirty="0">
              <a:solidFill>
                <a:schemeClr val="accent6">
                  <a:lumMod val="20000"/>
                  <a:lumOff val="80000"/>
                </a:schemeClr>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0080625" cy="930703"/>
          </a:xfrm>
          <a:prstGeom prst="rect">
            <a:avLst/>
          </a:prstGeom>
          <a:noFill/>
        </p:spPr>
        <p:txBody>
          <a:bodyPr wrap="square" lIns="98741" tIns="49371" rIns="98741" bIns="49371" rtlCol="0">
            <a:spAutoFit/>
          </a:bodyPr>
          <a:lstStyle/>
          <a:p>
            <a:r>
              <a:rPr lang="zh-CN" altLang="en-US" sz="1800" dirty="0" smtClean="0"/>
              <a:t>收银退货操作步骤   当收银需要退货时，点击退货 进入退货模式！扫描或者选择需要退货的商品，点击结账即可！此时相应的库存以及财务报表会记录对应数量以及金额！！如不需要退货在点击下退货当前销售状态就会变成正常销售</a:t>
            </a:r>
            <a:endParaRPr lang="en-US" altLang="zh-CN" sz="1800" dirty="0" smtClean="0"/>
          </a:p>
        </p:txBody>
      </p:sp>
      <p:pic>
        <p:nvPicPr>
          <p:cNvPr id="3074" name="Picture 2"/>
          <p:cNvPicPr>
            <a:picLocks noChangeAspect="1" noChangeArrowheads="1"/>
          </p:cNvPicPr>
          <p:nvPr/>
        </p:nvPicPr>
        <p:blipFill>
          <a:blip r:embed="rId3" cstate="print"/>
          <a:srcRect/>
          <a:stretch>
            <a:fillRect/>
          </a:stretch>
        </p:blipFill>
        <p:spPr bwMode="auto">
          <a:xfrm>
            <a:off x="0" y="1224186"/>
            <a:ext cx="9600341" cy="5724178"/>
          </a:xfrm>
          <a:prstGeom prst="rect">
            <a:avLst/>
          </a:prstGeom>
          <a:noFill/>
          <a:ln w="9525">
            <a:noFill/>
            <a:miter lim="800000"/>
            <a:headEnd/>
            <a:tailEnd/>
          </a:ln>
        </p:spPr>
      </p:pic>
      <p:sp>
        <p:nvSpPr>
          <p:cNvPr id="5" name="标题 4"/>
          <p:cNvSpPr>
            <a:spLocks noGrp="1"/>
          </p:cNvSpPr>
          <p:nvPr>
            <p:ph type="title" idx="4294967295"/>
          </p:nvPr>
        </p:nvSpPr>
        <p:spPr>
          <a:xfrm>
            <a:off x="9000727" y="6625124"/>
            <a:ext cx="1079898" cy="575776"/>
          </a:xfrm>
        </p:spPr>
        <p:txBody>
          <a:bodyPr>
            <a:normAutofit/>
          </a:bodyPr>
          <a:lstStyle/>
          <a:p>
            <a:r>
              <a:rPr lang="zh-CN" altLang="en-US" sz="800" dirty="0" smtClean="0">
                <a:solidFill>
                  <a:schemeClr val="accent6">
                    <a:lumMod val="20000"/>
                    <a:lumOff val="80000"/>
                  </a:schemeClr>
                </a:solidFill>
              </a:rPr>
              <a:t>二</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退货</a:t>
            </a:r>
            <a:endParaRPr lang="zh-CN" altLang="en-US" sz="800" dirty="0">
              <a:solidFill>
                <a:schemeClr val="accent6">
                  <a:lumMod val="20000"/>
                  <a:lumOff val="80000"/>
                </a:schemeClr>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1207702"/>
          </a:xfrm>
          <a:prstGeom prst="rect">
            <a:avLst/>
          </a:prstGeom>
          <a:noFill/>
        </p:spPr>
        <p:txBody>
          <a:bodyPr wrap="square" lIns="98741" tIns="49371" rIns="98741" bIns="49371" rtlCol="0">
            <a:spAutoFit/>
          </a:bodyPr>
          <a:lstStyle/>
          <a:p>
            <a:r>
              <a:rPr lang="zh-CN" altLang="en-US" sz="1800" dirty="0" smtClean="0"/>
              <a:t>会员消费。  步骤 ！点击右下角绿色会员按钮或者点击按钮下方会员空白处 会出现会员选择弹窗输入需要消费的会员号码 后，点击读卡确认或者回车  右下角会显示该会员的详细信息   扫描产品 </a:t>
            </a:r>
            <a:r>
              <a:rPr lang="en-US" altLang="zh-CN" sz="1800" dirty="0" smtClean="0"/>
              <a:t> </a:t>
            </a:r>
            <a:r>
              <a:rPr lang="zh-CN" altLang="en-US" sz="1800" dirty="0" smtClean="0"/>
              <a:t>在点击结账 点击会员卡 即扣减当前会员的相应的金额！如遇到部分余额支付！ 可在结账界面输入先付的现金金额在点击现金，剩余未付金额在点击会员卡即可！</a:t>
            </a:r>
            <a:endParaRPr lang="zh-CN" altLang="en-US" sz="1800" dirty="0"/>
          </a:p>
        </p:txBody>
      </p:sp>
      <p:pic>
        <p:nvPicPr>
          <p:cNvPr id="4098" name="Picture 2"/>
          <p:cNvPicPr>
            <a:picLocks noChangeAspect="1" noChangeArrowheads="1"/>
          </p:cNvPicPr>
          <p:nvPr/>
        </p:nvPicPr>
        <p:blipFill>
          <a:blip r:embed="rId3" cstate="print"/>
          <a:srcRect/>
          <a:stretch>
            <a:fillRect/>
          </a:stretch>
        </p:blipFill>
        <p:spPr bwMode="auto">
          <a:xfrm>
            <a:off x="0" y="1584226"/>
            <a:ext cx="10019087" cy="5976664"/>
          </a:xfrm>
          <a:prstGeom prst="rect">
            <a:avLst/>
          </a:prstGeom>
          <a:noFill/>
          <a:ln w="9525">
            <a:noFill/>
            <a:miter lim="800000"/>
            <a:headEnd/>
            <a:tailEnd/>
          </a:ln>
        </p:spPr>
      </p:pic>
      <p:sp>
        <p:nvSpPr>
          <p:cNvPr id="5" name="标题 4"/>
          <p:cNvSpPr>
            <a:spLocks noGrp="1"/>
          </p:cNvSpPr>
          <p:nvPr>
            <p:ph type="title" idx="4294967295"/>
          </p:nvPr>
        </p:nvSpPr>
        <p:spPr>
          <a:xfrm>
            <a:off x="7992615" y="5472658"/>
            <a:ext cx="2088010" cy="359752"/>
          </a:xfrm>
        </p:spPr>
        <p:txBody>
          <a:bodyPr>
            <a:normAutofit/>
          </a:bodyPr>
          <a:lstStyle/>
          <a:p>
            <a:r>
              <a:rPr lang="zh-CN" altLang="en-US" sz="800" dirty="0" smtClean="0">
                <a:solidFill>
                  <a:schemeClr val="accent6">
                    <a:lumMod val="20000"/>
                    <a:lumOff val="80000"/>
                  </a:schemeClr>
                </a:solidFill>
              </a:rPr>
              <a:t>三</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会员消费</a:t>
            </a:r>
            <a:endParaRPr lang="zh-CN" altLang="en-US" sz="800" dirty="0">
              <a:solidFill>
                <a:schemeClr val="accent6">
                  <a:lumMod val="20000"/>
                  <a:lumOff val="80000"/>
                </a:schemeClr>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1"/>
            <a:ext cx="10080625" cy="653704"/>
          </a:xfrm>
          <a:prstGeom prst="rect">
            <a:avLst/>
          </a:prstGeom>
          <a:noFill/>
        </p:spPr>
        <p:txBody>
          <a:bodyPr wrap="square" lIns="98741" tIns="49371" rIns="98741" bIns="49371" rtlCol="0">
            <a:spAutoFit/>
          </a:bodyPr>
          <a:lstStyle/>
          <a:p>
            <a:r>
              <a:rPr lang="zh-CN" altLang="en-US" sz="1800" dirty="0" smtClean="0"/>
              <a:t>会员积分付款  当前演示设置积分</a:t>
            </a:r>
            <a:r>
              <a:rPr lang="en-US" altLang="zh-CN" sz="1800" dirty="0" smtClean="0"/>
              <a:t>10</a:t>
            </a:r>
            <a:r>
              <a:rPr lang="zh-CN" altLang="en-US" sz="1800" dirty="0" smtClean="0"/>
              <a:t>分对应</a:t>
            </a:r>
            <a:r>
              <a:rPr lang="en-US" altLang="zh-CN" sz="1800" dirty="0" smtClean="0"/>
              <a:t>1</a:t>
            </a:r>
            <a:r>
              <a:rPr lang="zh-CN" altLang="en-US" sz="1800" dirty="0" smtClean="0"/>
              <a:t>元！结账窗口点击更多 输入扣减积分 点击积分付款 就会扣减相应的金额！剩余金额在根据实际付款方式选择即可！</a:t>
            </a:r>
            <a:endParaRPr lang="zh-CN" altLang="en-US" sz="1800" dirty="0"/>
          </a:p>
        </p:txBody>
      </p:sp>
      <p:sp>
        <p:nvSpPr>
          <p:cNvPr id="5" name="标题 4"/>
          <p:cNvSpPr>
            <a:spLocks noGrp="1"/>
          </p:cNvSpPr>
          <p:nvPr>
            <p:ph type="title" idx="4294967295"/>
          </p:nvPr>
        </p:nvSpPr>
        <p:spPr>
          <a:xfrm>
            <a:off x="7776591" y="5976714"/>
            <a:ext cx="2304034" cy="575776"/>
          </a:xfrm>
        </p:spPr>
        <p:txBody>
          <a:bodyPr>
            <a:normAutofit/>
          </a:bodyPr>
          <a:lstStyle/>
          <a:p>
            <a:r>
              <a:rPr lang="zh-CN" altLang="en-US" sz="800" dirty="0" smtClean="0">
                <a:solidFill>
                  <a:schemeClr val="accent6">
                    <a:lumMod val="20000"/>
                    <a:lumOff val="80000"/>
                  </a:schemeClr>
                </a:solidFill>
              </a:rPr>
              <a:t>四</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积分付款      有问题</a:t>
            </a:r>
            <a:endParaRPr lang="zh-CN" altLang="en-US" sz="800" dirty="0">
              <a:solidFill>
                <a:schemeClr val="accent6">
                  <a:lumMod val="20000"/>
                  <a:lumOff val="80000"/>
                </a:schemeClr>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1"/>
            <a:ext cx="10080625" cy="930703"/>
          </a:xfrm>
          <a:prstGeom prst="rect">
            <a:avLst/>
          </a:prstGeom>
          <a:noFill/>
        </p:spPr>
        <p:txBody>
          <a:bodyPr wrap="square" lIns="98741" tIns="49371" rIns="98741" bIns="49371" rtlCol="0">
            <a:spAutoFit/>
          </a:bodyPr>
          <a:lstStyle/>
          <a:p>
            <a:r>
              <a:rPr lang="zh-CN" altLang="en-US" sz="1800" dirty="0" smtClean="0"/>
              <a:t>收银对账  当收银员交接班时需要进行收银对账！点击更多 功能 交班对账 即可弹出当前登录收银员的收银情况！时间段自主选择！主要体现当前收银员收款的总额 已经 现金 刷卡 微信支付宝等付款方式的金额</a:t>
            </a:r>
            <a:endParaRPr lang="en-US" altLang="zh-CN" sz="1800" dirty="0" smtClean="0"/>
          </a:p>
        </p:txBody>
      </p:sp>
      <p:pic>
        <p:nvPicPr>
          <p:cNvPr id="5122" name="Picture 2"/>
          <p:cNvPicPr>
            <a:picLocks noChangeAspect="1" noChangeArrowheads="1"/>
          </p:cNvPicPr>
          <p:nvPr/>
        </p:nvPicPr>
        <p:blipFill>
          <a:blip r:embed="rId3" cstate="print"/>
          <a:srcRect/>
          <a:stretch>
            <a:fillRect/>
          </a:stretch>
        </p:blipFill>
        <p:spPr bwMode="auto">
          <a:xfrm>
            <a:off x="0" y="864146"/>
            <a:ext cx="6682422" cy="4176514"/>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a:stretch>
            <a:fillRect/>
          </a:stretch>
        </p:blipFill>
        <p:spPr bwMode="auto">
          <a:xfrm>
            <a:off x="5336502" y="3672459"/>
            <a:ext cx="4744124" cy="3528442"/>
          </a:xfrm>
          <a:prstGeom prst="rect">
            <a:avLst/>
          </a:prstGeom>
          <a:noFill/>
          <a:ln w="9525">
            <a:noFill/>
            <a:miter lim="800000"/>
            <a:headEnd/>
            <a:tailEnd/>
          </a:ln>
        </p:spPr>
      </p:pic>
      <p:sp>
        <p:nvSpPr>
          <p:cNvPr id="6" name="标题 5"/>
          <p:cNvSpPr>
            <a:spLocks noGrp="1"/>
          </p:cNvSpPr>
          <p:nvPr>
            <p:ph type="title" idx="4294967295"/>
          </p:nvPr>
        </p:nvSpPr>
        <p:spPr>
          <a:xfrm>
            <a:off x="8064623" y="6409100"/>
            <a:ext cx="2016002" cy="791800"/>
          </a:xfrm>
        </p:spPr>
        <p:txBody>
          <a:bodyPr>
            <a:normAutofit/>
          </a:bodyPr>
          <a:lstStyle/>
          <a:p>
            <a:r>
              <a:rPr lang="zh-CN" altLang="en-US" sz="800" dirty="0" smtClean="0">
                <a:solidFill>
                  <a:schemeClr val="accent6">
                    <a:lumMod val="20000"/>
                    <a:lumOff val="80000"/>
                  </a:schemeClr>
                </a:solidFill>
              </a:rPr>
              <a:t>五</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交班对账</a:t>
            </a:r>
            <a:endParaRPr lang="zh-CN" altLang="en-US" sz="800" dirty="0">
              <a:solidFill>
                <a:schemeClr val="accent6">
                  <a:lumMod val="20000"/>
                  <a:lumOff val="80000"/>
                </a:schemeClr>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653704"/>
          </a:xfrm>
          <a:prstGeom prst="rect">
            <a:avLst/>
          </a:prstGeom>
          <a:noFill/>
        </p:spPr>
        <p:txBody>
          <a:bodyPr wrap="square" lIns="98741" tIns="49371" rIns="98741" bIns="49371" rtlCol="0">
            <a:spAutoFit/>
          </a:bodyPr>
          <a:lstStyle/>
          <a:p>
            <a:r>
              <a:rPr lang="zh-CN" altLang="en-US" sz="1800" dirty="0" smtClean="0"/>
              <a:t>收银参数设置 点击更多功能  设置 收银设置！这里主要设置一些收银参数！如四舍五入，快捷键指定，外设设置，小票抬头票尾 ，计价秤端口 等一些常规设置！具体参数设置请联系软件供应商！</a:t>
            </a:r>
            <a:endParaRPr lang="zh-CN" altLang="en-US" sz="1800" dirty="0"/>
          </a:p>
        </p:txBody>
      </p:sp>
      <p:pic>
        <p:nvPicPr>
          <p:cNvPr id="6146" name="Picture 2"/>
          <p:cNvPicPr>
            <a:picLocks noChangeAspect="1" noChangeArrowheads="1"/>
          </p:cNvPicPr>
          <p:nvPr/>
        </p:nvPicPr>
        <p:blipFill>
          <a:blip r:embed="rId3" cstate="print"/>
          <a:srcRect/>
          <a:stretch>
            <a:fillRect/>
          </a:stretch>
        </p:blipFill>
        <p:spPr bwMode="auto">
          <a:xfrm>
            <a:off x="0" y="864146"/>
            <a:ext cx="7143193" cy="4464496"/>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5594916" y="3600450"/>
            <a:ext cx="4485709" cy="3600450"/>
          </a:xfrm>
          <a:prstGeom prst="rect">
            <a:avLst/>
          </a:prstGeom>
          <a:noFill/>
          <a:ln w="9525">
            <a:noFill/>
            <a:miter lim="800000"/>
            <a:headEnd/>
            <a:tailEnd/>
          </a:ln>
        </p:spPr>
      </p:pic>
      <p:sp>
        <p:nvSpPr>
          <p:cNvPr id="6" name="标题 5"/>
          <p:cNvSpPr>
            <a:spLocks noGrp="1"/>
          </p:cNvSpPr>
          <p:nvPr>
            <p:ph type="title" idx="4294967295"/>
          </p:nvPr>
        </p:nvSpPr>
        <p:spPr>
          <a:xfrm>
            <a:off x="8568704" y="6552778"/>
            <a:ext cx="1511921" cy="215736"/>
          </a:xfrm>
        </p:spPr>
        <p:txBody>
          <a:bodyPr>
            <a:normAutofit fontScale="90000"/>
          </a:bodyPr>
          <a:lstStyle/>
          <a:p>
            <a:r>
              <a:rPr lang="zh-CN" altLang="en-US" sz="800" dirty="0" smtClean="0">
                <a:solidFill>
                  <a:schemeClr val="accent6">
                    <a:lumMod val="20000"/>
                    <a:lumOff val="80000"/>
                  </a:schemeClr>
                </a:solidFill>
              </a:rPr>
              <a:t>六</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参数设置</a:t>
            </a:r>
            <a:endParaRPr lang="zh-CN" altLang="en-US" sz="800" dirty="0">
              <a:solidFill>
                <a:schemeClr val="accent6">
                  <a:lumMod val="20000"/>
                  <a:lumOff val="80000"/>
                </a:schemeClr>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520330"/>
            <a:ext cx="10080625" cy="4377800"/>
          </a:xfrm>
          <a:prstGeom prst="rect">
            <a:avLst/>
          </a:prstGeom>
          <a:noFill/>
        </p:spPr>
        <p:txBody>
          <a:bodyPr wrap="square" lIns="98741" tIns="49371" rIns="98741" bIns="49371" rtlCol="0">
            <a:spAutoFit/>
          </a:bodyPr>
          <a:lstStyle/>
          <a:p>
            <a:endParaRPr lang="en-US" altLang="zh-CN" sz="2400" b="1" dirty="0" smtClean="0"/>
          </a:p>
          <a:p>
            <a:endParaRPr lang="en-US" altLang="zh-CN" sz="3600" b="1" dirty="0" smtClean="0"/>
          </a:p>
          <a:p>
            <a:r>
              <a:rPr lang="zh-CN" altLang="en-US" sz="2400" b="1" dirty="0" smtClean="0"/>
              <a:t>电话：</a:t>
            </a:r>
            <a:r>
              <a:rPr lang="en-US" altLang="zh-CN" sz="2400" b="1" dirty="0" smtClean="0"/>
              <a:t>15306506886              </a:t>
            </a:r>
          </a:p>
          <a:p>
            <a:r>
              <a:rPr lang="en-US" altLang="zh-CN" sz="2400" b="1" dirty="0" smtClean="0"/>
              <a:t>             18668039692</a:t>
            </a:r>
          </a:p>
          <a:p>
            <a:endParaRPr lang="en-US" altLang="zh-CN" sz="2400" b="1" dirty="0" smtClean="0"/>
          </a:p>
          <a:p>
            <a:r>
              <a:rPr lang="zh-CN" altLang="en-US" sz="2400" b="1" dirty="0" smtClean="0"/>
              <a:t>微信：</a:t>
            </a:r>
            <a:r>
              <a:rPr lang="en-US" altLang="zh-CN" sz="2400" b="1" dirty="0" smtClean="0"/>
              <a:t>15058125388</a:t>
            </a:r>
          </a:p>
          <a:p>
            <a:endParaRPr lang="en-US" altLang="zh-CN" sz="2400" b="1" dirty="0" smtClean="0"/>
          </a:p>
          <a:p>
            <a:endParaRPr lang="en-US" altLang="zh-CN" sz="2400" b="1" dirty="0" smtClean="0"/>
          </a:p>
          <a:p>
            <a:r>
              <a:rPr lang="en-US" altLang="zh-CN" sz="2400" b="1" dirty="0" smtClean="0"/>
              <a:t>  QQ</a:t>
            </a:r>
            <a:r>
              <a:rPr lang="zh-CN" altLang="en-US" sz="2400" b="1" dirty="0" smtClean="0"/>
              <a:t>： </a:t>
            </a:r>
            <a:r>
              <a:rPr lang="en-US" altLang="zh-CN" sz="2400" b="1" dirty="0" smtClean="0"/>
              <a:t>1501573700</a:t>
            </a:r>
          </a:p>
          <a:p>
            <a:r>
              <a:rPr lang="en-US" altLang="zh-CN" sz="2400" b="1" dirty="0" smtClean="0"/>
              <a:t>              570060086</a:t>
            </a:r>
          </a:p>
          <a:p>
            <a:r>
              <a:rPr lang="en-US" altLang="zh-CN" sz="1300" dirty="0" smtClean="0"/>
              <a:t>           </a:t>
            </a:r>
          </a:p>
          <a:p>
            <a:endParaRPr lang="en-US" altLang="zh-CN" sz="1300" dirty="0" smtClean="0"/>
          </a:p>
        </p:txBody>
      </p:sp>
      <p:sp>
        <p:nvSpPr>
          <p:cNvPr id="3" name="标题 2"/>
          <p:cNvSpPr>
            <a:spLocks noGrp="1"/>
          </p:cNvSpPr>
          <p:nvPr>
            <p:ph type="title" idx="4294967295"/>
          </p:nvPr>
        </p:nvSpPr>
        <p:spPr>
          <a:xfrm>
            <a:off x="215776" y="864146"/>
            <a:ext cx="9072563" cy="1200150"/>
          </a:xfrm>
        </p:spPr>
        <p:txBody>
          <a:bodyPr/>
          <a:lstStyle/>
          <a:p>
            <a:r>
              <a:rPr lang="zh-CN" altLang="en-US" dirty="0" smtClean="0"/>
              <a:t>技术支持</a:t>
            </a:r>
            <a:endParaRPr lang="zh-CN" altLang="en-US" dirty="0"/>
          </a:p>
        </p:txBody>
      </p:sp>
      <p:sp>
        <p:nvSpPr>
          <p:cNvPr id="4" name="矩形 3"/>
          <p:cNvSpPr/>
          <p:nvPr/>
        </p:nvSpPr>
        <p:spPr>
          <a:xfrm>
            <a:off x="3600152" y="3456434"/>
            <a:ext cx="5038725" cy="707886"/>
          </a:xfrm>
          <a:prstGeom prst="rect">
            <a:avLst/>
          </a:prstGeom>
        </p:spPr>
        <p:txBody>
          <a:bodyPr>
            <a:spAutoFit/>
          </a:bodyPr>
          <a:lstStyle/>
          <a:p>
            <a:r>
              <a:rPr lang="zh-CN" altLang="en-US" sz="2000" b="1" dirty="0" smtClean="0"/>
              <a:t>电话：</a:t>
            </a:r>
            <a:r>
              <a:rPr lang="en-US" altLang="zh-CN" sz="2000" b="1" dirty="0" smtClean="0"/>
              <a:t>18957102098</a:t>
            </a:r>
          </a:p>
          <a:p>
            <a:r>
              <a:rPr lang="en-US" altLang="zh-CN" sz="2000" b="1" dirty="0" smtClean="0"/>
              <a:t>    QQ</a:t>
            </a:r>
            <a:r>
              <a:rPr lang="zh-CN" altLang="en-US" sz="2000" b="1" dirty="0" smtClean="0"/>
              <a:t>：</a:t>
            </a:r>
            <a:r>
              <a:rPr lang="en-US" altLang="zh-CN" sz="2000" b="1" dirty="0" smtClean="0"/>
              <a:t>570060086</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2386004"/>
            <a:ext cx="10080625" cy="392094"/>
          </a:xfrm>
          <a:prstGeom prst="rect">
            <a:avLst/>
          </a:prstGeom>
          <a:noFill/>
        </p:spPr>
        <p:txBody>
          <a:bodyPr wrap="square" lIns="98741" tIns="49371" rIns="98741" bIns="49371" rtlCol="0">
            <a:spAutoFit/>
          </a:bodyPr>
          <a:lstStyle/>
          <a:p>
            <a:r>
              <a:rPr lang="zh-CN" altLang="en-US" dirty="0" smtClean="0"/>
              <a:t>感谢您对我们的支持与信任，祝您工作生活愉快！如果您有任何建议或意见均可向我们反映。</a:t>
            </a:r>
            <a:endParaRPr lang="zh-CN" altLang="en-US" dirty="0"/>
          </a:p>
        </p:txBody>
      </p:sp>
      <p:sp>
        <p:nvSpPr>
          <p:cNvPr id="4" name="标题 3"/>
          <p:cNvSpPr>
            <a:spLocks noGrp="1"/>
          </p:cNvSpPr>
          <p:nvPr>
            <p:ph type="title" idx="4294967295"/>
          </p:nvPr>
        </p:nvSpPr>
        <p:spPr>
          <a:xfrm>
            <a:off x="503808" y="648122"/>
            <a:ext cx="9072563" cy="1200150"/>
          </a:xfrm>
        </p:spPr>
        <p:txBody>
          <a:bodyPr/>
          <a:lstStyle/>
          <a:p>
            <a:r>
              <a:rPr lang="zh-CN" altLang="en-US" dirty="0" smtClean="0"/>
              <a:t>结束</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
            <a:ext cx="10080625" cy="715259"/>
          </a:xfrm>
          <a:prstGeom prst="rect">
            <a:avLst/>
          </a:prstGeom>
          <a:noFill/>
        </p:spPr>
        <p:txBody>
          <a:bodyPr wrap="square" lIns="98741" tIns="49371" rIns="98741" bIns="49371" rtlCol="0">
            <a:spAutoFit/>
          </a:bodyPr>
          <a:lstStyle/>
          <a:p>
            <a:r>
              <a:rPr lang="zh-CN" altLang="en-US" sz="2000" dirty="0" smtClean="0"/>
              <a:t>点击新增后照常填写基本信息，先选择所属分类 必须输入的就是供应商编码和供应商名称！其他可以根据实际需要填写。完成后保存     </a:t>
            </a:r>
            <a:endParaRPr lang="zh-CN" altLang="en-US" sz="2000" dirty="0"/>
          </a:p>
        </p:txBody>
      </p:sp>
      <p:pic>
        <p:nvPicPr>
          <p:cNvPr id="14338" name="Picture 2"/>
          <p:cNvPicPr>
            <a:picLocks noChangeAspect="1" noChangeArrowheads="1"/>
          </p:cNvPicPr>
          <p:nvPr/>
        </p:nvPicPr>
        <p:blipFill>
          <a:blip r:embed="rId3" cstate="print"/>
          <a:srcRect/>
          <a:stretch>
            <a:fillRect/>
          </a:stretch>
        </p:blipFill>
        <p:spPr bwMode="auto">
          <a:xfrm>
            <a:off x="2087984" y="1440210"/>
            <a:ext cx="5572125" cy="4562475"/>
          </a:xfrm>
          <a:prstGeom prst="rect">
            <a:avLst/>
          </a:prstGeom>
          <a:noFill/>
          <a:ln w="9525">
            <a:noFill/>
            <a:miter lim="800000"/>
            <a:headEnd/>
            <a:tailEnd/>
          </a:ln>
        </p:spPr>
      </p:pic>
      <p:sp>
        <p:nvSpPr>
          <p:cNvPr id="5" name="TextBox 4"/>
          <p:cNvSpPr txBox="1"/>
          <p:nvPr/>
        </p:nvSpPr>
        <p:spPr>
          <a:xfrm>
            <a:off x="1223888" y="936154"/>
            <a:ext cx="5976664" cy="384721"/>
          </a:xfrm>
          <a:prstGeom prst="rect">
            <a:avLst/>
          </a:prstGeom>
          <a:noFill/>
        </p:spPr>
        <p:txBody>
          <a:bodyPr wrap="square" rtlCol="0">
            <a:spAutoFit/>
          </a:bodyPr>
          <a:lstStyle/>
          <a:p>
            <a:r>
              <a:rPr lang="zh-CN" altLang="en-US" dirty="0" smtClean="0">
                <a:solidFill>
                  <a:srgbClr val="FF0000"/>
                </a:solidFill>
              </a:rPr>
              <a:t>供应商码可点击生成  系统自动生成</a:t>
            </a:r>
            <a:r>
              <a:rPr lang="en-US" altLang="zh-CN" dirty="0" smtClean="0">
                <a:solidFill>
                  <a:srgbClr val="FF0000"/>
                </a:solidFill>
              </a:rPr>
              <a:t>5</a:t>
            </a:r>
            <a:r>
              <a:rPr lang="zh-CN" altLang="en-US" dirty="0" smtClean="0">
                <a:solidFill>
                  <a:srgbClr val="FF0000"/>
                </a:solidFill>
              </a:rPr>
              <a:t>位数编码</a:t>
            </a:r>
            <a:endParaRPr lang="zh-CN" altLang="en-US" dirty="0">
              <a:solidFill>
                <a:srgbClr val="FF0000"/>
              </a:solidFill>
            </a:endParaRPr>
          </a:p>
        </p:txBody>
      </p:sp>
      <p:sp>
        <p:nvSpPr>
          <p:cNvPr id="6" name="标题 5"/>
          <p:cNvSpPr>
            <a:spLocks noGrp="1"/>
          </p:cNvSpPr>
          <p:nvPr>
            <p:ph type="title" idx="4294967295"/>
          </p:nvPr>
        </p:nvSpPr>
        <p:spPr>
          <a:xfrm>
            <a:off x="8640687" y="6936566"/>
            <a:ext cx="1439938" cy="264334"/>
          </a:xfrm>
        </p:spPr>
        <p:txBody>
          <a:bodyPr>
            <a:normAutofit/>
          </a:bodyPr>
          <a:lstStyle/>
          <a:p>
            <a:r>
              <a:rPr lang="zh-CN" altLang="en-US" sz="800" dirty="0" smtClean="0">
                <a:solidFill>
                  <a:schemeClr val="accent6">
                    <a:lumMod val="20000"/>
                    <a:lumOff val="80000"/>
                  </a:schemeClr>
                </a:solidFill>
              </a:rPr>
              <a:t>   2</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新增供应商信息</a:t>
            </a:r>
            <a:endParaRPr lang="zh-CN" altLang="en-US" sz="800" dirty="0">
              <a:solidFill>
                <a:schemeClr val="accent6">
                  <a:lumMod val="20000"/>
                  <a:lumOff val="8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4066"/>
            <a:ext cx="10080625" cy="376705"/>
          </a:xfrm>
          <a:prstGeom prst="rect">
            <a:avLst/>
          </a:prstGeom>
          <a:noFill/>
        </p:spPr>
        <p:txBody>
          <a:bodyPr wrap="square" lIns="98741" tIns="49371" rIns="98741" bIns="49371" rtlCol="0">
            <a:spAutoFit/>
          </a:bodyPr>
          <a:lstStyle/>
          <a:p>
            <a:r>
              <a:rPr lang="zh-CN" altLang="en-US" sz="1800" dirty="0" smtClean="0"/>
              <a:t>打开后需先添加商品类别，</a:t>
            </a:r>
            <a:r>
              <a:rPr lang="zh-CN" altLang="en-US" sz="1800" b="1" dirty="0" smtClean="0">
                <a:solidFill>
                  <a:srgbClr val="FF0000"/>
                </a:solidFill>
              </a:rPr>
              <a:t>点击</a:t>
            </a:r>
            <a:r>
              <a:rPr lang="en-US" altLang="zh-CN" sz="1800" b="1" dirty="0" smtClean="0">
                <a:solidFill>
                  <a:srgbClr val="FF0000"/>
                </a:solidFill>
              </a:rPr>
              <a:t>+</a:t>
            </a:r>
            <a:r>
              <a:rPr lang="zh-CN" altLang="en-US" sz="1800" b="1" dirty="0" smtClean="0">
                <a:solidFill>
                  <a:srgbClr val="FF0000"/>
                </a:solidFill>
              </a:rPr>
              <a:t>号分类</a:t>
            </a:r>
            <a:r>
              <a:rPr lang="zh-CN" altLang="en-US" sz="1800" dirty="0" smtClean="0"/>
              <a:t>，如下图所示：</a:t>
            </a:r>
            <a:endParaRPr lang="zh-CN" altLang="en-US" sz="1800" dirty="0"/>
          </a:p>
        </p:txBody>
      </p:sp>
      <p:pic>
        <p:nvPicPr>
          <p:cNvPr id="2050" name="Picture 2"/>
          <p:cNvPicPr>
            <a:picLocks noChangeAspect="1" noChangeArrowheads="1"/>
          </p:cNvPicPr>
          <p:nvPr/>
        </p:nvPicPr>
        <p:blipFill>
          <a:blip r:embed="rId3" cstate="print"/>
          <a:srcRect/>
          <a:stretch>
            <a:fillRect/>
          </a:stretch>
        </p:blipFill>
        <p:spPr bwMode="auto">
          <a:xfrm>
            <a:off x="0" y="504106"/>
            <a:ext cx="8568704" cy="3714128"/>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a:off x="2159992" y="4320580"/>
            <a:ext cx="5616624" cy="2880320"/>
          </a:xfrm>
          <a:prstGeom prst="rect">
            <a:avLst/>
          </a:prstGeom>
          <a:noFill/>
          <a:ln w="9525">
            <a:noFill/>
            <a:miter lim="800000"/>
            <a:headEnd/>
            <a:tailEnd/>
          </a:ln>
        </p:spPr>
      </p:pic>
      <p:sp>
        <p:nvSpPr>
          <p:cNvPr id="8" name="标题 7"/>
          <p:cNvSpPr>
            <a:spLocks noGrp="1"/>
          </p:cNvSpPr>
          <p:nvPr>
            <p:ph type="title" idx="4294967295"/>
          </p:nvPr>
        </p:nvSpPr>
        <p:spPr>
          <a:xfrm>
            <a:off x="8712695" y="5760690"/>
            <a:ext cx="1367930" cy="287744"/>
          </a:xfrm>
        </p:spPr>
        <p:txBody>
          <a:bodyPr>
            <a:noAutofit/>
          </a:bodyPr>
          <a:lstStyle/>
          <a:p>
            <a:r>
              <a:rPr lang="zh-CN" altLang="en-US" sz="800" dirty="0" smtClean="0">
                <a:solidFill>
                  <a:schemeClr val="accent6">
                    <a:lumMod val="20000"/>
                    <a:lumOff val="80000"/>
                  </a:schemeClr>
                </a:solidFill>
              </a:rPr>
              <a:t>三</a:t>
            </a:r>
            <a:r>
              <a:rPr lang="en-US" altLang="zh-CN" sz="800" dirty="0" smtClean="0">
                <a:solidFill>
                  <a:schemeClr val="accent6">
                    <a:lumMod val="20000"/>
                    <a:lumOff val="80000"/>
                  </a:schemeClr>
                </a:solidFill>
              </a:rPr>
              <a:t>.</a:t>
            </a:r>
            <a:r>
              <a:rPr lang="zh-CN" altLang="en-US" sz="800" dirty="0" smtClean="0">
                <a:solidFill>
                  <a:schemeClr val="accent6">
                    <a:lumMod val="20000"/>
                    <a:lumOff val="80000"/>
                  </a:schemeClr>
                </a:solidFill>
              </a:rPr>
              <a:t>商品增加</a:t>
            </a:r>
            <a:endParaRPr lang="zh-CN" altLang="en-US" sz="800" dirty="0">
              <a:solidFill>
                <a:schemeClr val="accent6">
                  <a:lumMod val="20000"/>
                  <a:lumOff val="8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60090"/>
            <a:ext cx="10080625" cy="376705"/>
          </a:xfrm>
          <a:prstGeom prst="rect">
            <a:avLst/>
          </a:prstGeom>
          <a:noFill/>
        </p:spPr>
        <p:txBody>
          <a:bodyPr wrap="square" lIns="98741" tIns="49371" rIns="98741" bIns="49371" rtlCol="0">
            <a:spAutoFit/>
          </a:bodyPr>
          <a:lstStyle/>
          <a:p>
            <a:r>
              <a:rPr lang="zh-CN" altLang="en-US" sz="1800" dirty="0" smtClean="0"/>
              <a:t>打开类别后点击新增添加商品类别，类别名称填写完成后点击保存，如下：</a:t>
            </a:r>
            <a:endParaRPr lang="zh-CN" altLang="en-US" sz="1800" dirty="0"/>
          </a:p>
        </p:txBody>
      </p:sp>
      <p:pic>
        <p:nvPicPr>
          <p:cNvPr id="3075" name="Picture 3"/>
          <p:cNvPicPr>
            <a:picLocks noChangeAspect="1" noChangeArrowheads="1"/>
          </p:cNvPicPr>
          <p:nvPr/>
        </p:nvPicPr>
        <p:blipFill>
          <a:blip r:embed="rId3" cstate="print"/>
          <a:srcRect/>
          <a:stretch>
            <a:fillRect/>
          </a:stretch>
        </p:blipFill>
        <p:spPr bwMode="auto">
          <a:xfrm>
            <a:off x="0" y="792138"/>
            <a:ext cx="6768504" cy="4230315"/>
          </a:xfrm>
          <a:prstGeom prst="rect">
            <a:avLst/>
          </a:prstGeom>
          <a:noFill/>
          <a:ln w="9525">
            <a:noFill/>
            <a:miter lim="800000"/>
            <a:headEnd/>
            <a:tailEnd/>
          </a:ln>
        </p:spPr>
      </p:pic>
      <p:sp>
        <p:nvSpPr>
          <p:cNvPr id="7" name="TextBox 6"/>
          <p:cNvSpPr txBox="1"/>
          <p:nvPr/>
        </p:nvSpPr>
        <p:spPr>
          <a:xfrm>
            <a:off x="2304008" y="5328642"/>
            <a:ext cx="4320480" cy="969496"/>
          </a:xfrm>
          <a:prstGeom prst="rect">
            <a:avLst/>
          </a:prstGeom>
          <a:noFill/>
        </p:spPr>
        <p:txBody>
          <a:bodyPr wrap="square" rtlCol="0">
            <a:spAutoFit/>
          </a:bodyPr>
          <a:lstStyle/>
          <a:p>
            <a:r>
              <a:rPr lang="zh-CN" altLang="en-US" dirty="0" smtClean="0">
                <a:solidFill>
                  <a:srgbClr val="FF0000"/>
                </a:solidFill>
              </a:rPr>
              <a:t>注意</a:t>
            </a:r>
            <a:r>
              <a:rPr lang="en-US" altLang="zh-CN" dirty="0" smtClean="0">
                <a:solidFill>
                  <a:srgbClr val="FF0000"/>
                </a:solidFill>
              </a:rPr>
              <a:t>:</a:t>
            </a:r>
            <a:r>
              <a:rPr lang="zh-CN" altLang="en-US" dirty="0" smtClean="0">
                <a:solidFill>
                  <a:srgbClr val="FF0000"/>
                </a:solidFill>
              </a:rPr>
              <a:t>如添加同级别类别点击左侧全部商品再点</a:t>
            </a:r>
            <a:r>
              <a:rPr lang="en-US" altLang="zh-CN" dirty="0" smtClean="0">
                <a:solidFill>
                  <a:srgbClr val="FF0000"/>
                </a:solidFill>
              </a:rPr>
              <a:t>+</a:t>
            </a:r>
            <a:r>
              <a:rPr lang="zh-CN" altLang="en-US" dirty="0" smtClean="0">
                <a:solidFill>
                  <a:srgbClr val="FF0000"/>
                </a:solidFill>
              </a:rPr>
              <a:t>号    添加二级类别则点击左侧百货后再点击</a:t>
            </a:r>
            <a:r>
              <a:rPr lang="en-US" altLang="zh-CN" dirty="0" smtClean="0">
                <a:solidFill>
                  <a:srgbClr val="FF0000"/>
                </a:solidFill>
              </a:rPr>
              <a:t>+</a:t>
            </a:r>
            <a:r>
              <a:rPr lang="zh-CN" altLang="en-US" dirty="0" smtClean="0">
                <a:solidFill>
                  <a:srgbClr val="FF0000"/>
                </a:solidFill>
              </a:rPr>
              <a:t>号</a:t>
            </a:r>
            <a:endParaRPr lang="zh-CN" altLang="en-US" dirty="0">
              <a:solidFill>
                <a:srgbClr val="FF0000"/>
              </a:solidFill>
            </a:endParaRPr>
          </a:p>
        </p:txBody>
      </p:sp>
      <p:sp>
        <p:nvSpPr>
          <p:cNvPr id="5" name="标题 4"/>
          <p:cNvSpPr>
            <a:spLocks noGrp="1"/>
          </p:cNvSpPr>
          <p:nvPr>
            <p:ph type="title" idx="4294967295"/>
          </p:nvPr>
        </p:nvSpPr>
        <p:spPr>
          <a:xfrm>
            <a:off x="-1944464" y="6552778"/>
            <a:ext cx="5976664" cy="1008112"/>
          </a:xfrm>
        </p:spPr>
        <p:txBody>
          <a:bodyPr>
            <a:normAutofit/>
          </a:bodyPr>
          <a:lstStyle/>
          <a:p>
            <a:r>
              <a:rPr lang="zh-CN" altLang="en-US" sz="900" dirty="0" smtClean="0">
                <a:solidFill>
                  <a:srgbClr val="FF0000"/>
                </a:solidFill>
              </a:rPr>
              <a:t>   1</a:t>
            </a:r>
            <a:r>
              <a:rPr lang="en-US" altLang="zh-CN" sz="900" dirty="0" smtClean="0">
                <a:solidFill>
                  <a:srgbClr val="FF0000"/>
                </a:solidFill>
              </a:rPr>
              <a:t>.</a:t>
            </a:r>
            <a:r>
              <a:rPr lang="zh-CN" altLang="en-US" sz="900" dirty="0" smtClean="0">
                <a:solidFill>
                  <a:srgbClr val="FF0000"/>
                </a:solidFill>
              </a:rPr>
              <a:t>商品类别增加</a:t>
            </a:r>
            <a:endParaRPr lang="zh-CN" altLang="en-US" sz="900" dirty="0">
              <a:solidFill>
                <a:srgbClr val="FF0000"/>
              </a:solidFill>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13294</TotalTime>
  <Words>7002</Words>
  <Application>Microsoft Office PowerPoint</Application>
  <PresentationFormat>自定义</PresentationFormat>
  <Paragraphs>316</Paragraphs>
  <Slides>67</Slides>
  <Notes>61</Notes>
  <HiddenSlides>0</HiddenSlides>
  <MMClips>0</MMClips>
  <ScaleCrop>false</ScaleCrop>
  <HeadingPairs>
    <vt:vector size="4" baseType="variant">
      <vt:variant>
        <vt:lpstr>主题</vt:lpstr>
      </vt:variant>
      <vt:variant>
        <vt:i4>1</vt:i4>
      </vt:variant>
      <vt:variant>
        <vt:lpstr>幻灯片标题</vt:lpstr>
      </vt:variant>
      <vt:variant>
        <vt:i4>67</vt:i4>
      </vt:variant>
    </vt:vector>
  </HeadingPairs>
  <TitlesOfParts>
    <vt:vector size="68" baseType="lpstr">
      <vt:lpstr>龙腾四海</vt:lpstr>
      <vt:lpstr>商铭讯兔系统使用教程</vt:lpstr>
      <vt:lpstr>后台   基础资料</vt:lpstr>
      <vt:lpstr>一.说明 及 文件导入</vt:lpstr>
      <vt:lpstr>   1.数据导入</vt:lpstr>
      <vt:lpstr>二.供应商</vt:lpstr>
      <vt:lpstr>   1.供应商类别新增</vt:lpstr>
      <vt:lpstr>   2.新增供应商信息</vt:lpstr>
      <vt:lpstr>三.商品增加</vt:lpstr>
      <vt:lpstr>   1.商品类别增加</vt:lpstr>
      <vt:lpstr>   2.商品新增</vt:lpstr>
      <vt:lpstr>   3.普通类型商品新增</vt:lpstr>
      <vt:lpstr>   4.称重商品新增</vt:lpstr>
      <vt:lpstr>四.条码称下传商品</vt:lpstr>
      <vt:lpstr>   1.电子秤增加以及设置</vt:lpstr>
      <vt:lpstr>   2.下传商品</vt:lpstr>
      <vt:lpstr>   3.电子秤商品下传</vt:lpstr>
      <vt:lpstr>五.商品初期入库</vt:lpstr>
      <vt:lpstr>六.客户</vt:lpstr>
      <vt:lpstr>   1.新增客户信息填写</vt:lpstr>
      <vt:lpstr>七.通用信息</vt:lpstr>
      <vt:lpstr>八.标签打印</vt:lpstr>
      <vt:lpstr>九.采购</vt:lpstr>
      <vt:lpstr>   1.采购流程</vt:lpstr>
      <vt:lpstr>   2.采购时做供应商账款功能</vt:lpstr>
      <vt:lpstr>   3.采购退货</vt:lpstr>
      <vt:lpstr>   4.采购退货流程</vt:lpstr>
      <vt:lpstr>   5.采购报表</vt:lpstr>
      <vt:lpstr>   6.采购报表流程</vt:lpstr>
      <vt:lpstr>十.供应商账款</vt:lpstr>
      <vt:lpstr>   1.供应商结算</vt:lpstr>
      <vt:lpstr>   2.供应商账款流水</vt:lpstr>
      <vt:lpstr>十一.批发</vt:lpstr>
      <vt:lpstr>   1.批发销售步骤</vt:lpstr>
      <vt:lpstr>   2.客户账款</vt:lpstr>
      <vt:lpstr>十二.零售管理</vt:lpstr>
      <vt:lpstr>   1.促销管理</vt:lpstr>
      <vt:lpstr>   2.零售报表</vt:lpstr>
      <vt:lpstr>十三.会员</vt:lpstr>
      <vt:lpstr>   1.会员设置</vt:lpstr>
      <vt:lpstr>   2.会员充值方案</vt:lpstr>
      <vt:lpstr>   3.会员类别增加</vt:lpstr>
      <vt:lpstr>   4.会员新增</vt:lpstr>
      <vt:lpstr>   5.会员充值</vt:lpstr>
      <vt:lpstr>十四.仓库管理</vt:lpstr>
      <vt:lpstr>   1.商品报损</vt:lpstr>
      <vt:lpstr>   2.仓库盘点</vt:lpstr>
      <vt:lpstr>   3.仓库盘点流程</vt:lpstr>
      <vt:lpstr>   4.库存查询</vt:lpstr>
      <vt:lpstr>   5.库存流水</vt:lpstr>
      <vt:lpstr>十五.门店调货</vt:lpstr>
      <vt:lpstr>   1.门店调货流程</vt:lpstr>
      <vt:lpstr>   2.门店收货流程</vt:lpstr>
      <vt:lpstr>十六.员工  权限</vt:lpstr>
      <vt:lpstr>   1.员工组新增</vt:lpstr>
      <vt:lpstr>   2.员工新增</vt:lpstr>
      <vt:lpstr>   3.权限分配</vt:lpstr>
      <vt:lpstr>后台小结</vt:lpstr>
      <vt:lpstr>一.前台</vt:lpstr>
      <vt:lpstr>   1.基本操作</vt:lpstr>
      <vt:lpstr>   2.单品修改</vt:lpstr>
      <vt:lpstr>二.退货</vt:lpstr>
      <vt:lpstr>三.会员消费</vt:lpstr>
      <vt:lpstr>四.积分付款      有问题</vt:lpstr>
      <vt:lpstr>五.交班对账</vt:lpstr>
      <vt:lpstr>六.参数设置</vt:lpstr>
      <vt:lpstr>技术支持</vt:lpstr>
      <vt:lpstr>结束</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商铭睿云商业管理系统使用教程</dc:title>
  <cp:lastModifiedBy>Administrator</cp:lastModifiedBy>
  <cp:revision>1218</cp:revision>
  <dcterms:modified xsi:type="dcterms:W3CDTF">2020-06-10T10:07:00Z</dcterms:modified>
</cp:coreProperties>
</file>